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Lst>
  <p:sldSz cx="9144000" cy="5143500" type="screen16x9"/>
  <p:notesSz cx="6858000" cy="9144000"/>
  <p:embeddedFontLst>
    <p:embeddedFont>
      <p:font typeface="Lato" panose="020F0502020204030203" pitchFamily="34" charset="77"/>
      <p:regular r:id="rId91"/>
      <p:bold r:id="rId92"/>
      <p:italic r:id="rId93"/>
      <p:boldItalic r:id="rId94"/>
    </p:embeddedFont>
    <p:embeddedFont>
      <p:font typeface="Lato Light" panose="020F0502020204030203" pitchFamily="34" charset="77"/>
      <p:regular r:id="rId95"/>
      <p:bold r:id="rId96"/>
      <p:italic r:id="rId97"/>
      <p:boldItalic r:id="rId98"/>
    </p:embeddedFont>
    <p:embeddedFont>
      <p:font typeface="Raleway" panose="020B0503030101060003" pitchFamily="34" charset="77"/>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26B1E5-7379-404C-A615-DC915A1ADFB9}">
  <a:tblStyle styleId="{2726B1E5-7379-404C-A615-DC915A1AD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865"/>
  </p:normalViewPr>
  <p:slideViewPr>
    <p:cSldViewPr snapToGrid="0" snapToObjects="1">
      <p:cViewPr>
        <p:scale>
          <a:sx n="134" d="100"/>
          <a:sy n="134" d="100"/>
        </p:scale>
        <p:origin x="10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blp.uni-trier.de"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philpapers.or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7a13f41c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47a13f41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presentation is accompanied by two other artifacts, an RNotebook and an R script. This section describes what each of these deliverables provides.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7a13f41c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7a13f41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presentation (PPT) you will find an executive summary of the project and my findings, an overview of the project, a description of the problem that we are trying to solve, the project plan, an exposition of the data analysis, my findings and recommendations, as well as a statement of future research opportunities.</a:t>
            </a:r>
            <a:endParaRPr/>
          </a:p>
          <a:p>
            <a:pPr marL="0" lvl="0" indent="0" algn="l" rtl="0">
              <a:spcBef>
                <a:spcPts val="0"/>
              </a:spcBef>
              <a:spcAft>
                <a:spcPts val="0"/>
              </a:spcAft>
              <a:buNone/>
            </a:pPr>
            <a:endParaRPr/>
          </a:p>
          <a:p>
            <a:pPr marL="0" lvl="0" indent="0" algn="l" rtl="0">
              <a:spcBef>
                <a:spcPts val="0"/>
              </a:spcBef>
              <a:spcAft>
                <a:spcPts val="0"/>
              </a:spcAft>
              <a:buNone/>
            </a:pPr>
            <a:r>
              <a:rPr lang="en"/>
              <a:t>The R Notebook is an output of my analysis done in the R programming language and blends descriptive narrative text, R code, and the output for all lines of code. This notebook provides the reader a reproducible artifact of my analysis. The RNotebook is saved as an HTML document which can be downloaded and opened in a standard web browser such as Chrome or Firefox.</a:t>
            </a:r>
            <a:endParaRPr/>
          </a:p>
          <a:p>
            <a:pPr marL="0" lvl="0" indent="0" algn="l" rtl="0">
              <a:spcBef>
                <a:spcPts val="0"/>
              </a:spcBef>
              <a:spcAft>
                <a:spcPts val="0"/>
              </a:spcAft>
              <a:buNone/>
            </a:pPr>
            <a:endParaRPr/>
          </a:p>
          <a:p>
            <a:pPr marL="0" lvl="0" indent="0" algn="l" rtl="0">
              <a:spcBef>
                <a:spcPts val="0"/>
              </a:spcBef>
              <a:spcAft>
                <a:spcPts val="0"/>
              </a:spcAft>
              <a:buNone/>
            </a:pPr>
            <a:r>
              <a:rPr lang="en"/>
              <a:t>The R script is the a copy of the code I wrote to do the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47a13f41c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47a13f41c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bb7b4c6b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bb7b4c6b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section provides:</a:t>
            </a:r>
            <a:endParaRPr/>
          </a:p>
          <a:p>
            <a:pPr marL="457200" lvl="0" indent="-298450" algn="l" rtl="0">
              <a:spcBef>
                <a:spcPts val="0"/>
              </a:spcBef>
              <a:spcAft>
                <a:spcPts val="0"/>
              </a:spcAft>
              <a:buSzPts val="1100"/>
              <a:buChar char="●"/>
            </a:pPr>
            <a:r>
              <a:rPr lang="en"/>
              <a:t>The industry </a:t>
            </a:r>
            <a:r>
              <a:rPr lang="en" b="1"/>
              <a:t>context</a:t>
            </a:r>
            <a:r>
              <a:rPr lang="en"/>
              <a:t> for the research problem</a:t>
            </a:r>
            <a:endParaRPr/>
          </a:p>
          <a:p>
            <a:pPr marL="457200" lvl="0" indent="-298450" algn="l" rtl="0">
              <a:spcBef>
                <a:spcPts val="0"/>
              </a:spcBef>
              <a:spcAft>
                <a:spcPts val="0"/>
              </a:spcAft>
              <a:buSzPts val="1100"/>
              <a:buChar char="●"/>
            </a:pPr>
            <a:r>
              <a:rPr lang="en"/>
              <a:t>The industry </a:t>
            </a:r>
            <a:r>
              <a:rPr lang="en" b="1"/>
              <a:t>opportunity</a:t>
            </a:r>
            <a:r>
              <a:rPr lang="en"/>
              <a:t> that this research could help to support</a:t>
            </a:r>
            <a:endParaRPr/>
          </a:p>
          <a:p>
            <a:pPr marL="457200" lvl="0" indent="-298450" algn="l" rtl="0">
              <a:spcBef>
                <a:spcPts val="0"/>
              </a:spcBef>
              <a:spcAft>
                <a:spcPts val="0"/>
              </a:spcAft>
              <a:buSzPts val="1100"/>
              <a:buChar char="●"/>
            </a:pPr>
            <a:r>
              <a:rPr lang="en"/>
              <a:t>The current industry </a:t>
            </a:r>
            <a:r>
              <a:rPr lang="en" b="1"/>
              <a:t>challenges</a:t>
            </a:r>
            <a:r>
              <a:rPr lang="en"/>
              <a:t> that prevent ready adoption of new technologies and analytical approaches</a:t>
            </a:r>
            <a:endParaRPr/>
          </a:p>
          <a:p>
            <a:pPr marL="457200" lvl="0" indent="-298450" algn="l" rtl="0">
              <a:spcBef>
                <a:spcPts val="0"/>
              </a:spcBef>
              <a:spcAft>
                <a:spcPts val="0"/>
              </a:spcAft>
              <a:buSzPts val="1100"/>
              <a:buChar char="●"/>
            </a:pPr>
            <a:r>
              <a:rPr lang="en"/>
              <a:t>A description of the problem </a:t>
            </a:r>
            <a:r>
              <a:rPr lang="en" b="1"/>
              <a:t>space</a:t>
            </a:r>
            <a:endParaRPr b="1"/>
          </a:p>
          <a:p>
            <a:pPr marL="457200" lvl="0" indent="-298450" algn="l" rtl="0">
              <a:spcBef>
                <a:spcPts val="0"/>
              </a:spcBef>
              <a:spcAft>
                <a:spcPts val="0"/>
              </a:spcAft>
              <a:buSzPts val="1100"/>
              <a:buChar char="●"/>
            </a:pPr>
            <a:r>
              <a:rPr lang="en"/>
              <a:t>Definition of the problem </a:t>
            </a:r>
            <a:r>
              <a:rPr lang="en" b="1"/>
              <a:t>statements</a:t>
            </a:r>
            <a:endParaRPr b="1"/>
          </a:p>
          <a:p>
            <a:pPr marL="457200" lvl="0" indent="-298450" algn="l" rtl="0">
              <a:spcBef>
                <a:spcPts val="0"/>
              </a:spcBef>
              <a:spcAft>
                <a:spcPts val="0"/>
              </a:spcAft>
              <a:buSzPts val="1100"/>
              <a:buChar char="●"/>
            </a:pPr>
            <a:r>
              <a:rPr lang="en"/>
              <a:t>Proposed </a:t>
            </a:r>
            <a:r>
              <a:rPr lang="en" b="1"/>
              <a:t>hypotheses</a:t>
            </a:r>
            <a:r>
              <a:rPr lang="en"/>
              <a:t> for these problem statements</a:t>
            </a:r>
            <a:endParaRPr/>
          </a:p>
          <a:p>
            <a:pPr marL="457200" lvl="0" indent="-298450" algn="l" rtl="0">
              <a:spcBef>
                <a:spcPts val="0"/>
              </a:spcBef>
              <a:spcAft>
                <a:spcPts val="0"/>
              </a:spcAft>
              <a:buSzPts val="1100"/>
              <a:buChar char="●"/>
            </a:pPr>
            <a:r>
              <a:rPr lang="en"/>
              <a:t>A synthesis and description of the </a:t>
            </a:r>
            <a:r>
              <a:rPr lang="en" b="1"/>
              <a:t>goals</a:t>
            </a:r>
            <a:r>
              <a:rPr lang="en"/>
              <a:t> and </a:t>
            </a:r>
            <a:r>
              <a:rPr lang="en" b="1"/>
              <a:t>objectives</a:t>
            </a:r>
            <a:r>
              <a:rPr lang="en"/>
              <a:t> for this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c5e54980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c5e54980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a:t>The area of interest for my Capstone project sits at the nexus of scientific research, scholarly publishing, and data analytics (Figure 1). While this description helps us to locate the industry context for my project’s problem space, it is too general to accurately measure the addressable market and to meaningfully identify the key competitors and players.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bb7b4c6b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bb7b4c6b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a:t>We can use this described nexus as a starting point to define the market opportunity. As a nation, the United States spends half-a-trillion dollars a year on scientific research and development (National Center for Science and Engineering Statistics, 2017). The world creates over 2 million scientific articles a year (led by China, the United States, Germany, India, and Japan); major repositories of scientific publications boast holdings of over 100M articles (Tollefson, 2018). The scientific publishing business generates nearly $25B (£19B) annually, with publishers such as Elsevier, Taylor &amp; Francis, Springer Nature, and John WIley &amp; Sons near the top (Buranyi, 2017).</a:t>
            </a:r>
            <a:endParaRPr u="sng"/>
          </a:p>
          <a:p>
            <a:pPr marL="0" lvl="0" indent="0" algn="l" rtl="0">
              <a:lnSpc>
                <a:spcPct val="100000"/>
              </a:lnSpc>
              <a:spcBef>
                <a:spcPts val="0"/>
              </a:spcBef>
              <a:spcAft>
                <a:spcPts val="0"/>
              </a:spcAft>
              <a:buClr>
                <a:schemeClr val="dk2"/>
              </a:buClr>
              <a:buSzPts val="1100"/>
              <a:buFont typeface="Arial"/>
              <a:buNone/>
            </a:pPr>
            <a:endParaRPr/>
          </a:p>
          <a:p>
            <a:pPr marL="0" lvl="0" indent="0" algn="l" rtl="0">
              <a:lnSpc>
                <a:spcPct val="100000"/>
              </a:lnSpc>
              <a:spcBef>
                <a:spcPts val="0"/>
              </a:spcBef>
              <a:spcAft>
                <a:spcPts val="0"/>
              </a:spcAft>
              <a:buClr>
                <a:schemeClr val="dk2"/>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edceafc9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edceafc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a:t>Expenditure on data analytics for scientific publishing, for reasons described below, is not a known number. However, we can approximate this market by looking at the expenditure by publishers on technology, software, and services. Information Media Partners estimates this to be about 4.5% of revenues, or $1.1B for scientific publishers (Cairns, 2018). Applied analytics in the field of scientific publishing is new and unproven. Currently, the industry is very backwards looking in its technology investments, spending 60-75% of its technology budget on legacy systems and maintenance (Cairns, 2018). This implies that there is $275M - $440M being spent annually on new publishing technologies. Moreover, the number of new entrants in the research workflow software and scholarly communications space (which aligns with my project’s question) exceeds 120 in the past several years and may be as high as 800 (Campfens, 2019).  The appearance of so many new entrants into this market suggests that there is both market demand and interest for new technologies, despite historical spending patterns</a:t>
            </a:r>
            <a:endParaRPr/>
          </a:p>
          <a:p>
            <a:pPr marL="0" lvl="0" indent="0" algn="l" rtl="0">
              <a:lnSpc>
                <a:spcPct val="115000"/>
              </a:lnSpc>
              <a:spcBef>
                <a:spcPts val="0"/>
              </a:spcBef>
              <a:spcAft>
                <a:spcPts val="0"/>
              </a:spcAft>
              <a:buClr>
                <a:schemeClr val="dk2"/>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47a13f41c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47a13f41c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a:t>Any participant in, or new entrant to, scientific publishing trying to develop analytical solutions faces a number of entrenched challenges (Cairns, 2018):</a:t>
            </a:r>
            <a:endParaRPr/>
          </a:p>
          <a:p>
            <a:pPr marL="457200" lvl="0" indent="-298450" algn="l" rtl="0">
              <a:lnSpc>
                <a:spcPct val="115000"/>
              </a:lnSpc>
              <a:spcBef>
                <a:spcPts val="0"/>
              </a:spcBef>
              <a:spcAft>
                <a:spcPts val="0"/>
              </a:spcAft>
              <a:buSzPts val="1100"/>
              <a:buChar char="●"/>
            </a:pPr>
            <a:r>
              <a:rPr lang="en"/>
              <a:t>The technology landscape is highly fragmented. This is, in part, driven by the industry needing market-specific software solutions and a desire for quick, one-off, modular solutions that they can mix-and-match.</a:t>
            </a:r>
            <a:endParaRPr/>
          </a:p>
          <a:p>
            <a:pPr marL="457200" lvl="0" indent="-298450" algn="l" rtl="0">
              <a:lnSpc>
                <a:spcPct val="115000"/>
              </a:lnSpc>
              <a:spcBef>
                <a:spcPts val="0"/>
              </a:spcBef>
              <a:spcAft>
                <a:spcPts val="0"/>
              </a:spcAft>
              <a:buSzPts val="1100"/>
              <a:buChar char="●"/>
            </a:pPr>
            <a:r>
              <a:rPr lang="en"/>
              <a:t>Publishers have historically been extremely cost-conscious in their technology investments leading to a willful underinvestment in technology and neglect of long-term, planful investments.</a:t>
            </a:r>
            <a:endParaRPr/>
          </a:p>
          <a:p>
            <a:pPr marL="457200" lvl="0" indent="-298450" algn="l" rtl="0">
              <a:lnSpc>
                <a:spcPct val="115000"/>
              </a:lnSpc>
              <a:spcBef>
                <a:spcPts val="0"/>
              </a:spcBef>
              <a:spcAft>
                <a:spcPts val="0"/>
              </a:spcAft>
              <a:buSzPts val="1100"/>
              <a:buChar char="●"/>
            </a:pPr>
            <a:r>
              <a:rPr lang="en"/>
              <a:t>This historical underinvestment has forced companies to spend the majority of their technology expenditure on the maintenance of legacy systems, rather than new technologies.</a:t>
            </a:r>
            <a:endParaRPr/>
          </a:p>
          <a:p>
            <a:pPr marL="457200" lvl="0" indent="-298450" algn="l" rtl="0">
              <a:lnSpc>
                <a:spcPct val="115000"/>
              </a:lnSpc>
              <a:spcBef>
                <a:spcPts val="0"/>
              </a:spcBef>
              <a:spcAft>
                <a:spcPts val="0"/>
              </a:spcAft>
              <a:buSzPts val="1100"/>
              <a:buChar char="●"/>
            </a:pPr>
            <a:r>
              <a:rPr lang="en"/>
              <a:t>Finally, publishers have long been slow to adopt new technologies, and now struggle with newer efforts to engage in digital transformation. As Cairns (2018) succinctly writes: “the level of current technology spending may already be inefficient and ineffective which makes the starting point for improvement weak.”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47a13f41c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47a13f41c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There are two audiences for this research. The primary audience is the researcher who is interested in extracting more information, knowledge, and value from the body of published scientific literature. The secondary audience is the organizations that serve these researchers and who could build a business around this researcher and the data of interest. Stated more pointedly: the clear winner--if there ever is one--will be the organization that can skillfully acquire the broadest set of data and make the right, forward-thinking technology investments to actually extract value from it.</a:t>
            </a:r>
            <a:endParaRPr u="sng"/>
          </a:p>
          <a:p>
            <a:pPr marL="0" lvl="0" indent="0" algn="l" rtl="0">
              <a:spcBef>
                <a:spcPts val="1600"/>
              </a:spcBef>
              <a:spcAft>
                <a:spcPts val="0"/>
              </a:spcAft>
              <a:buNone/>
            </a:pPr>
            <a:r>
              <a:rPr lang="en" u="sng"/>
              <a:t>Sources:</a:t>
            </a:r>
            <a:endParaRPr/>
          </a:p>
          <a:p>
            <a:pPr marL="0" lvl="0" indent="0" algn="l" rtl="0">
              <a:lnSpc>
                <a:spcPct val="100000"/>
              </a:lnSpc>
              <a:spcBef>
                <a:spcPts val="0"/>
              </a:spcBef>
              <a:spcAft>
                <a:spcPts val="0"/>
              </a:spcAft>
              <a:buNone/>
            </a:pPr>
            <a:r>
              <a:rPr lang="en" sz="1050">
                <a:solidFill>
                  <a:srgbClr val="333333"/>
                </a:solidFill>
                <a:highlight>
                  <a:srgbClr val="FFFFFF"/>
                </a:highlight>
              </a:rPr>
              <a:t>Henry &amp; McInnes, 2017</a:t>
            </a:r>
            <a:endParaRPr sz="1050">
              <a:solidFill>
                <a:srgbClr val="333333"/>
              </a:solidFill>
              <a:highlight>
                <a:srgbClr val="FFFFFF"/>
              </a:highlight>
            </a:endParaRPr>
          </a:p>
          <a:p>
            <a:pPr marL="0" lvl="0" indent="0" algn="l" rtl="0">
              <a:lnSpc>
                <a:spcPct val="100000"/>
              </a:lnSpc>
              <a:spcBef>
                <a:spcPts val="0"/>
              </a:spcBef>
              <a:spcAft>
                <a:spcPts val="0"/>
              </a:spcAft>
              <a:buNone/>
            </a:pPr>
            <a:r>
              <a:rPr lang="en"/>
              <a:t>Pistoia Alliance, 2018</a:t>
            </a:r>
            <a:endParaRPr/>
          </a:p>
          <a:p>
            <a:pPr marL="0" lvl="0" indent="0" algn="l" rtl="0">
              <a:lnSpc>
                <a:spcPct val="100000"/>
              </a:lnSpc>
              <a:spcBef>
                <a:spcPts val="0"/>
              </a:spcBef>
              <a:spcAft>
                <a:spcPts val="0"/>
              </a:spcAft>
              <a:buClr>
                <a:schemeClr val="dk2"/>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037c9b2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037c9b2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a:t>The general problem is that researchers are drowning in information resulting in missed opportunities to identify new areas for study and research. Researchers report that the results from text-mining of the medical literature are often inconsistent and create points of contention in research review. Moreover, text-mining of the medical literature is something that all the pharmaceuticals are doing but it is not how they gain their competitive advantage (Pistoia Alliance, 2018). It has been suggested that having a standard approach to text mining is an opportunity shared by all pharmaceutical researchers.</a:t>
            </a:r>
            <a:endParaRPr/>
          </a:p>
          <a:p>
            <a:pPr marL="0" lvl="0" indent="0" algn="l" rtl="0">
              <a:lnSpc>
                <a:spcPct val="115000"/>
              </a:lnSpc>
              <a:spcBef>
                <a:spcPts val="0"/>
              </a:spcBef>
              <a:spcAft>
                <a:spcPts val="0"/>
              </a:spcAft>
              <a:buClr>
                <a:schemeClr val="dk2"/>
              </a:buClr>
              <a:buSzPts val="1100"/>
              <a:buFont typeface="Arial"/>
              <a:buNone/>
            </a:pPr>
            <a:endParaRPr/>
          </a:p>
          <a:p>
            <a:pPr marL="0" lvl="0" indent="0" algn="l" rtl="0">
              <a:lnSpc>
                <a:spcPct val="115000"/>
              </a:lnSpc>
              <a:spcBef>
                <a:spcPts val="0"/>
              </a:spcBef>
              <a:spcAft>
                <a:spcPts val="0"/>
              </a:spcAft>
              <a:buClr>
                <a:schemeClr val="dk2"/>
              </a:buClr>
              <a:buSzPts val="1100"/>
              <a:buFont typeface="Arial"/>
              <a:buNone/>
            </a:pPr>
            <a:r>
              <a:rPr lang="en"/>
              <a:t>The specific problem is that there is no shared approach or methodology for mining the medical literature, resulting in delays and disagreements within pharmaceutical research. The impact of not having an agreed upon approach to mine the existing medical literature is that pharmaceutical researchers spend time doing literature review and resolving inconsistent results at the expense of doing their actual scientific research. Additionally, without an agreed upon approach and understanding on how to extract knowledge from the scientific corpus, researchers are missing the opportunity to apply these text-mining capabilities during other phases of research like the interpretation of results (Pistoia Alliance, 2018). By creating a shared and standard approach for extracting insights from the medical literature, pharmaceutical researchers can remove a resource and time burden and focus on the areas where they can build competitive advantage.</a:t>
            </a:r>
            <a:endParaRPr u="sng"/>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0d9336b9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0d9336b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cecf2df1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cecf2df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2"/>
              </a:buClr>
              <a:buSzPts val="1100"/>
              <a:buFont typeface="Arial"/>
              <a:buNone/>
            </a:pPr>
            <a:r>
              <a:rPr lang="en"/>
              <a:t>The $25B scientific publishing industry is experiencing the rise and disruption of a new publishing model, Open Access (OA). “</a:t>
            </a:r>
            <a:r>
              <a:rPr lang="en">
                <a:highlight>
                  <a:srgbClr val="FFFFFF"/>
                </a:highlight>
              </a:rPr>
              <a:t>Open access is a publishing and distribution model that makes scholarly research literature—much of which is funded by taxpayers around the world—freely available to the public online, without restrictions” (Open Society Foundations, 2018). OA is a development that challenges the traditional subscription-based business models of publishers with one where research funders pay for the publication of scholarly research instead of traditional journal publishers. </a:t>
            </a:r>
            <a:r>
              <a:rPr lang="en"/>
              <a:t>The general problem is that scientific publishers do not understand the current state of the OA market which results in an inability to make sound and grounded strategic decisions about what to do and how to publish. This lack of understanding is driven by the fact that (Piowar, 2018):</a:t>
            </a:r>
            <a:endParaRPr/>
          </a:p>
          <a:p>
            <a:pPr marL="457200" lvl="0" indent="-298450" algn="l" rtl="0">
              <a:lnSpc>
                <a:spcPct val="150000"/>
              </a:lnSpc>
              <a:spcBef>
                <a:spcPts val="0"/>
              </a:spcBef>
              <a:spcAft>
                <a:spcPts val="0"/>
              </a:spcAft>
              <a:buSzPts val="1100"/>
              <a:buChar char="●"/>
            </a:pPr>
            <a:r>
              <a:rPr lang="en"/>
              <a:t>The available data on OA licenses is sparse</a:t>
            </a:r>
            <a:endParaRPr/>
          </a:p>
          <a:p>
            <a:pPr marL="457200" lvl="0" indent="-298450" algn="l" rtl="0">
              <a:lnSpc>
                <a:spcPct val="150000"/>
              </a:lnSpc>
              <a:spcBef>
                <a:spcPts val="0"/>
              </a:spcBef>
              <a:spcAft>
                <a:spcPts val="0"/>
              </a:spcAft>
              <a:buSzPts val="1100"/>
              <a:buChar char="●"/>
            </a:pPr>
            <a:r>
              <a:rPr lang="en"/>
              <a:t>The interpretation of OA licenses is inconsistent and not standardized</a:t>
            </a:r>
            <a:endParaRPr/>
          </a:p>
          <a:p>
            <a:pPr marL="457200" lvl="0" indent="-298450" algn="l" rtl="0">
              <a:lnSpc>
                <a:spcPct val="150000"/>
              </a:lnSpc>
              <a:spcBef>
                <a:spcPts val="0"/>
              </a:spcBef>
              <a:spcAft>
                <a:spcPts val="0"/>
              </a:spcAft>
              <a:buSzPts val="1100"/>
              <a:buChar char="●"/>
            </a:pPr>
            <a:r>
              <a:rPr lang="en"/>
              <a:t>The meaning of specific OA terms is dependent on user context (i.e. corporate researcher, academic researcher, publisher, funder)</a:t>
            </a:r>
            <a:endParaRPr/>
          </a:p>
          <a:p>
            <a:pPr marL="0" lvl="0" indent="0" algn="l" rtl="0">
              <a:lnSpc>
                <a:spcPct val="150000"/>
              </a:lnSpc>
              <a:spcBef>
                <a:spcPts val="0"/>
              </a:spcBef>
              <a:spcAft>
                <a:spcPts val="0"/>
              </a:spcAft>
              <a:buClr>
                <a:schemeClr val="dk2"/>
              </a:buClr>
              <a:buSzPts val="1100"/>
              <a:buFont typeface="Arial"/>
              <a:buNone/>
            </a:pPr>
            <a:r>
              <a:rPr lang="en">
                <a:highlight>
                  <a:srgbClr val="FFFFFF"/>
                </a:highlight>
              </a:rPr>
              <a:t>Publishers are particularly interested in gaining a better understanding of the overall OA market and their role in it.</a:t>
            </a:r>
            <a:r>
              <a:rPr lang="en"/>
              <a:t> </a:t>
            </a:r>
            <a:endParaRPr/>
          </a:p>
          <a:p>
            <a:pPr marL="0" lvl="0" indent="0" algn="l" rtl="0">
              <a:lnSpc>
                <a:spcPct val="150000"/>
              </a:lnSpc>
              <a:spcBef>
                <a:spcPts val="0"/>
              </a:spcBef>
              <a:spcAft>
                <a:spcPts val="0"/>
              </a:spcAft>
              <a:buClr>
                <a:schemeClr val="dk2"/>
              </a:buClr>
              <a:buSzPts val="1100"/>
              <a:buFont typeface="Arial"/>
              <a:buNone/>
            </a:pPr>
            <a:endParaRPr/>
          </a:p>
          <a:p>
            <a:pPr marL="0" lvl="0" indent="0" algn="l" rtl="0">
              <a:lnSpc>
                <a:spcPct val="150000"/>
              </a:lnSpc>
              <a:spcBef>
                <a:spcPts val="0"/>
              </a:spcBef>
              <a:spcAft>
                <a:spcPts val="0"/>
              </a:spcAft>
              <a:buClr>
                <a:schemeClr val="dk2"/>
              </a:buClr>
              <a:buSzPts val="1100"/>
              <a:buFont typeface="Arial"/>
              <a:buNone/>
            </a:pPr>
            <a:r>
              <a:rPr lang="en"/>
              <a:t>The specific problem is that there is no comprehensive view of the OA market resulting in inaction, indecisiveness, and a lack of a path forward. For example, Sage Publishing just released a statement calling for delays and a longer transition period for a funder-backed, pro-Open Access mandate, Plan S. (Sage Publishing, 2019). Publishers do not know how much of the scientific literature is currently published under OA licenses. Publishers do not know how their OA publishing profile benchmarks against the rest of the industry. And publishers and funders do not know which authors or research institutions are most active in the OA space. By creating and providing objective descriptions of the current state of the OA market landscape, we can provide consistency and clarity to the understanding of the market from which scientific publishers can ground their go-forward decision making.</a:t>
            </a:r>
            <a:endParaRPr u="sng"/>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028cdc25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028cdc25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2"/>
              </a:buClr>
              <a:buSzPts val="1100"/>
              <a:buFont typeface="Arial"/>
              <a:buNone/>
            </a:pPr>
            <a:r>
              <a:rPr lang="en"/>
              <a:t>As outlined in the first problem statement, medical and pharmaceutical researchers turn to literature searches and literature reviews in order to understand the current state of their field’s knowledge and for establishing the direction for their new research. Researchers rely on established repositories of scientific articles such as the National Library of Medicine’s MEDLINE database in which to conduct their literature reviews. MEDLINE is a curated repository of metadata describing the published scientific literature for medicine and the life sciences (U.S. National Library of Medicine, </a:t>
            </a:r>
            <a:r>
              <a:rPr lang="en" i="1"/>
              <a:t>Medline, </a:t>
            </a:r>
            <a:r>
              <a:rPr lang="en"/>
              <a:t>2018). This repository includes not only bibliographic citations and links to (in some cases) the full-text articles, but more importantly, article abstracts and alignment to the authoritative ontology of medical subject headings, MeSH, using a controlled vocabulary (U.S. National Library of Medicine, </a:t>
            </a:r>
            <a:r>
              <a:rPr lang="en" i="1"/>
              <a:t>MeSH</a:t>
            </a:r>
            <a:r>
              <a:rPr lang="en"/>
              <a:t>, 2018). The general problem is that researchers want to review literature and glean insights from sources beyond the publicly published corpus of works. Not being able to expand their literature search and literature review to the corpus of grey literature limits the early detection of research trends and limits the sources for the discovery of new ideas (Ćirković, 2018). There is a need for both better access to and discovery of grey literature artifacts.</a:t>
            </a:r>
            <a:endParaRPr/>
          </a:p>
          <a:p>
            <a:pPr marL="0" lvl="0" indent="0" algn="l" rtl="0">
              <a:lnSpc>
                <a:spcPct val="150000"/>
              </a:lnSpc>
              <a:spcBef>
                <a:spcPts val="0"/>
              </a:spcBef>
              <a:spcAft>
                <a:spcPts val="0"/>
              </a:spcAft>
              <a:buClr>
                <a:schemeClr val="dk2"/>
              </a:buClr>
              <a:buSzPts val="1100"/>
              <a:buFont typeface="Arial"/>
              <a:buNone/>
            </a:pPr>
            <a:endParaRPr/>
          </a:p>
          <a:p>
            <a:pPr marL="0" lvl="0" indent="0" algn="l" rtl="0">
              <a:lnSpc>
                <a:spcPct val="150000"/>
              </a:lnSpc>
              <a:spcBef>
                <a:spcPts val="0"/>
              </a:spcBef>
              <a:spcAft>
                <a:spcPts val="0"/>
              </a:spcAft>
              <a:buClr>
                <a:schemeClr val="dk2"/>
              </a:buClr>
              <a:buSzPts val="1100"/>
              <a:buFont typeface="Arial"/>
              <a:buNone/>
            </a:pPr>
            <a:r>
              <a:rPr lang="en"/>
              <a:t>The specific problem is that the grey literature is not cataloged and curated as is the official body of published literature. This results in the poor discovery of potentially useful works; descriptions of entire swaths of information is missing. This lack of discovery and summaries (abstracts) of grey literature removes an “essential resource in scholarly communication, research, policy making and a key source of evidence, argument, innovation, and understanding in many disciplines” (Ćirković, 2018). By finding a mechanism by which we can automatically catalog, classify, and curate artifacts from the grey literature corpus, we can surface important and valuable artifacts of information to researchers interested in understanding emerging trends and new discoveries in their field.</a:t>
            </a:r>
            <a:endParaRPr u="sng"/>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bb7b4c6be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bb7b4c6b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000"/>
              <a:t>This slide presents a summary of the hypotheses explored in this analysis. What follows below is a more detailed exposition of those hypotheses.</a:t>
            </a:r>
            <a:endParaRPr sz="1000"/>
          </a:p>
          <a:p>
            <a:pPr marL="0" lvl="0" indent="0" algn="l" rtl="0">
              <a:lnSpc>
                <a:spcPct val="115000"/>
              </a:lnSpc>
              <a:spcBef>
                <a:spcPts val="600"/>
              </a:spcBef>
              <a:spcAft>
                <a:spcPts val="0"/>
              </a:spcAft>
              <a:buClr>
                <a:schemeClr val="dk2"/>
              </a:buClr>
              <a:buSzPts val="1100"/>
              <a:buFont typeface="Arial"/>
              <a:buNone/>
            </a:pPr>
            <a:endParaRPr sz="1000" b="1"/>
          </a:p>
          <a:p>
            <a:pPr marL="0" lvl="0" indent="0" algn="l" rtl="0">
              <a:lnSpc>
                <a:spcPct val="115000"/>
              </a:lnSpc>
              <a:spcBef>
                <a:spcPts val="600"/>
              </a:spcBef>
              <a:spcAft>
                <a:spcPts val="0"/>
              </a:spcAft>
              <a:buClr>
                <a:schemeClr val="dk2"/>
              </a:buClr>
              <a:buSzPts val="1100"/>
              <a:buFont typeface="Arial"/>
              <a:buNone/>
            </a:pPr>
            <a:r>
              <a:rPr lang="en" sz="1000" b="1"/>
              <a:t>Problem Statement 1 Conclusion</a:t>
            </a:r>
            <a:endParaRPr sz="1000" b="1"/>
          </a:p>
          <a:p>
            <a:pPr marL="0" lvl="0" indent="0" algn="l" rtl="0">
              <a:lnSpc>
                <a:spcPct val="150000"/>
              </a:lnSpc>
              <a:spcBef>
                <a:spcPts val="600"/>
              </a:spcBef>
              <a:spcAft>
                <a:spcPts val="0"/>
              </a:spcAft>
              <a:buClr>
                <a:schemeClr val="dk2"/>
              </a:buClr>
              <a:buSzPts val="1100"/>
              <a:buFont typeface="Arial"/>
              <a:buNone/>
            </a:pPr>
            <a:r>
              <a:rPr lang="en" sz="1000"/>
              <a:t>By creating a shared and standard approach for extracting insights from the medical literature, pharmaceutical researchers can remove a resource and time burden and focus on the areas where they can build competitive advantage.</a:t>
            </a:r>
            <a:endParaRPr sz="1000"/>
          </a:p>
          <a:p>
            <a:pPr marL="0" lvl="0" indent="0" algn="l" rtl="0">
              <a:lnSpc>
                <a:spcPct val="150000"/>
              </a:lnSpc>
              <a:spcBef>
                <a:spcPts val="0"/>
              </a:spcBef>
              <a:spcAft>
                <a:spcPts val="0"/>
              </a:spcAft>
              <a:buClr>
                <a:schemeClr val="dk2"/>
              </a:buClr>
              <a:buSzPts val="1100"/>
              <a:buFont typeface="Arial"/>
              <a:buNone/>
            </a:pPr>
            <a:endParaRPr sz="1000"/>
          </a:p>
          <a:p>
            <a:pPr marL="0" lvl="0" indent="0" algn="l" rtl="0">
              <a:lnSpc>
                <a:spcPct val="115000"/>
              </a:lnSpc>
              <a:spcBef>
                <a:spcPts val="0"/>
              </a:spcBef>
              <a:spcAft>
                <a:spcPts val="0"/>
              </a:spcAft>
              <a:buClr>
                <a:schemeClr val="dk2"/>
              </a:buClr>
              <a:buSzPts val="1100"/>
              <a:buFont typeface="Arial"/>
              <a:buNone/>
            </a:pPr>
            <a:r>
              <a:rPr lang="en" sz="1000" b="1" i="1"/>
              <a:t>Hypothesis 1</a:t>
            </a:r>
            <a:endParaRPr sz="1000" b="1" i="1"/>
          </a:p>
          <a:p>
            <a:pPr marL="0" lvl="0" indent="0" algn="l" rtl="0">
              <a:spcBef>
                <a:spcPts val="0"/>
              </a:spcBef>
              <a:spcAft>
                <a:spcPts val="0"/>
              </a:spcAft>
              <a:buClr>
                <a:schemeClr val="dk2"/>
              </a:buClr>
              <a:buSzPts val="1100"/>
              <a:buFont typeface="Arial"/>
              <a:buNone/>
            </a:pPr>
            <a:r>
              <a:rPr lang="en" sz="1000" i="1"/>
              <a:t>H</a:t>
            </a:r>
            <a:r>
              <a:rPr lang="en" sz="1000" i="1" baseline="-25000"/>
              <a:t>0</a:t>
            </a:r>
            <a:r>
              <a:rPr lang="en" sz="1000" i="1"/>
              <a:t> </a:t>
            </a:r>
            <a:r>
              <a:rPr lang="en" sz="1000"/>
              <a:t>= Text mining of scientific literature for insights and information is no more effective or efficient than manual reading of the corpus.</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i="1"/>
              <a:t>H</a:t>
            </a:r>
            <a:r>
              <a:rPr lang="en" sz="1000" i="1" baseline="-25000"/>
              <a:t>1</a:t>
            </a:r>
            <a:r>
              <a:rPr lang="en" sz="1000" i="1"/>
              <a:t> </a:t>
            </a:r>
            <a:r>
              <a:rPr lang="en" sz="1000"/>
              <a:t>= Text mining of scientific literature for insights and information is more effective and efficient than manual reading of the corpus.</a:t>
            </a:r>
            <a:endParaRPr sz="1000"/>
          </a:p>
          <a:p>
            <a:pPr marL="0" lvl="0" indent="0" algn="l" rtl="0">
              <a:spcBef>
                <a:spcPts val="0"/>
              </a:spcBef>
              <a:spcAft>
                <a:spcPts val="0"/>
              </a:spcAft>
              <a:buClr>
                <a:schemeClr val="dk2"/>
              </a:buClr>
              <a:buSzPts val="1100"/>
              <a:buFont typeface="Arial"/>
              <a:buNone/>
            </a:pPr>
            <a:endParaRPr sz="1000"/>
          </a:p>
          <a:p>
            <a:pPr marL="0" lvl="0" indent="0" algn="l" rtl="0">
              <a:lnSpc>
                <a:spcPct val="115000"/>
              </a:lnSpc>
              <a:spcBef>
                <a:spcPts val="0"/>
              </a:spcBef>
              <a:spcAft>
                <a:spcPts val="0"/>
              </a:spcAft>
              <a:buClr>
                <a:schemeClr val="dk2"/>
              </a:buClr>
              <a:buSzPts val="1100"/>
              <a:buFont typeface="Arial"/>
              <a:buNone/>
            </a:pPr>
            <a:r>
              <a:rPr lang="en" sz="1000" b="1" i="1"/>
              <a:t>Hypothesis 2</a:t>
            </a:r>
            <a:endParaRPr sz="1000" b="1" i="1"/>
          </a:p>
          <a:p>
            <a:pPr marL="0" lvl="0" indent="0" algn="l" rtl="0">
              <a:spcBef>
                <a:spcPts val="0"/>
              </a:spcBef>
              <a:spcAft>
                <a:spcPts val="0"/>
              </a:spcAft>
              <a:buClr>
                <a:schemeClr val="dk2"/>
              </a:buClr>
              <a:buSzPts val="1100"/>
              <a:buFont typeface="Arial"/>
              <a:buNone/>
            </a:pPr>
            <a:r>
              <a:rPr lang="en" sz="1000" i="1"/>
              <a:t>H</a:t>
            </a:r>
            <a:r>
              <a:rPr lang="en" sz="1000" i="1" baseline="-25000"/>
              <a:t>0</a:t>
            </a:r>
            <a:r>
              <a:rPr lang="en" sz="1000" i="1"/>
              <a:t> </a:t>
            </a:r>
            <a:r>
              <a:rPr lang="en" sz="1000"/>
              <a:t>= A set of related scientific articles does not have discoverable patterns of topics that can be used to organize the documents into meaningful clusters.</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i="1"/>
              <a:t>H</a:t>
            </a:r>
            <a:r>
              <a:rPr lang="en" sz="1000" i="1" baseline="-25000"/>
              <a:t>1</a:t>
            </a:r>
            <a:r>
              <a:rPr lang="en" sz="1000" i="1"/>
              <a:t> </a:t>
            </a:r>
            <a:r>
              <a:rPr lang="en" sz="1000"/>
              <a:t>= A set of related scientific articles has discoverable patterns of topics that can be used to organize the documents into meaningful clusters.</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endParaRPr sz="1000"/>
          </a:p>
          <a:p>
            <a:pPr marL="0" lvl="0" indent="0" algn="l" rtl="0">
              <a:lnSpc>
                <a:spcPct val="115000"/>
              </a:lnSpc>
              <a:spcBef>
                <a:spcPts val="0"/>
              </a:spcBef>
              <a:spcAft>
                <a:spcPts val="0"/>
              </a:spcAft>
              <a:buClr>
                <a:schemeClr val="dk2"/>
              </a:buClr>
              <a:buSzPts val="1100"/>
              <a:buFont typeface="Arial"/>
              <a:buNone/>
            </a:pPr>
            <a:r>
              <a:rPr lang="en" sz="1000" b="1"/>
              <a:t>Problem Statement 2 Conclusion</a:t>
            </a:r>
            <a:endParaRPr sz="1000" b="1"/>
          </a:p>
          <a:p>
            <a:pPr marL="0" lvl="0" indent="0" algn="l" rtl="0">
              <a:lnSpc>
                <a:spcPct val="150000"/>
              </a:lnSpc>
              <a:spcBef>
                <a:spcPts val="600"/>
              </a:spcBef>
              <a:spcAft>
                <a:spcPts val="0"/>
              </a:spcAft>
              <a:buClr>
                <a:schemeClr val="dk2"/>
              </a:buClr>
              <a:buSzPts val="1100"/>
              <a:buFont typeface="Arial"/>
              <a:buNone/>
            </a:pPr>
            <a:r>
              <a:rPr lang="en" sz="1000"/>
              <a:t>By creating and providing objective descriptions of the current state of the OA market landscape, we can provide consistency and clarity to the understanding of the market from which scientific publishers can ground their go-forward decision making.</a:t>
            </a:r>
            <a:endParaRPr sz="1000"/>
          </a:p>
          <a:p>
            <a:pPr marL="0" lvl="0" indent="0" algn="l" rtl="0">
              <a:spcBef>
                <a:spcPts val="0"/>
              </a:spcBef>
              <a:spcAft>
                <a:spcPts val="0"/>
              </a:spcAft>
              <a:buClr>
                <a:schemeClr val="dk2"/>
              </a:buClr>
              <a:buSzPts val="1100"/>
              <a:buFont typeface="Arial"/>
              <a:buNone/>
            </a:pPr>
            <a:endParaRPr sz="1000"/>
          </a:p>
          <a:p>
            <a:pPr marL="0" lvl="0" indent="0" algn="l" rtl="0">
              <a:lnSpc>
                <a:spcPct val="115000"/>
              </a:lnSpc>
              <a:spcBef>
                <a:spcPts val="0"/>
              </a:spcBef>
              <a:spcAft>
                <a:spcPts val="0"/>
              </a:spcAft>
              <a:buClr>
                <a:schemeClr val="dk2"/>
              </a:buClr>
              <a:buSzPts val="1100"/>
              <a:buFont typeface="Arial"/>
              <a:buNone/>
            </a:pPr>
            <a:r>
              <a:rPr lang="en" sz="1000" b="1" i="1"/>
              <a:t>Hypothesis 1</a:t>
            </a:r>
            <a:endParaRPr sz="1000" b="1" i="1"/>
          </a:p>
          <a:p>
            <a:pPr marL="0" lvl="0" indent="0" algn="l" rtl="0">
              <a:spcBef>
                <a:spcPts val="0"/>
              </a:spcBef>
              <a:spcAft>
                <a:spcPts val="0"/>
              </a:spcAft>
              <a:buClr>
                <a:schemeClr val="dk2"/>
              </a:buClr>
              <a:buSzPts val="1100"/>
              <a:buFont typeface="Arial"/>
              <a:buNone/>
            </a:pPr>
            <a:r>
              <a:rPr lang="en" sz="1000" i="1"/>
              <a:t>H</a:t>
            </a:r>
            <a:r>
              <a:rPr lang="en" sz="1000" i="1" baseline="-25000"/>
              <a:t>0</a:t>
            </a:r>
            <a:r>
              <a:rPr lang="en" sz="1000" i="1"/>
              <a:t> </a:t>
            </a:r>
            <a:r>
              <a:rPr lang="en" sz="1000"/>
              <a:t>= Text mining cannot be used to extract relevant market trends from a corpus of scientific literature automatically.</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i="1"/>
              <a:t>H</a:t>
            </a:r>
            <a:r>
              <a:rPr lang="en" sz="1000" i="1" baseline="-25000"/>
              <a:t>1</a:t>
            </a:r>
            <a:r>
              <a:rPr lang="en" sz="1000" i="1"/>
              <a:t> </a:t>
            </a:r>
            <a:r>
              <a:rPr lang="en" sz="1000"/>
              <a:t>= Text mining can be used to extract relevant market trends from a corpus of scientific literature automatically.</a:t>
            </a:r>
            <a:endParaRPr sz="1000"/>
          </a:p>
          <a:p>
            <a:pPr marL="0" lvl="0" indent="0" algn="l" rtl="0">
              <a:spcBef>
                <a:spcPts val="0"/>
              </a:spcBef>
              <a:spcAft>
                <a:spcPts val="0"/>
              </a:spcAft>
              <a:buClr>
                <a:schemeClr val="dk2"/>
              </a:buClr>
              <a:buSzPts val="1100"/>
              <a:buFont typeface="Arial"/>
              <a:buNone/>
            </a:pPr>
            <a:endParaRPr sz="1000"/>
          </a:p>
          <a:p>
            <a:pPr marL="0" lvl="0" indent="0" algn="l" rtl="0">
              <a:lnSpc>
                <a:spcPct val="115000"/>
              </a:lnSpc>
              <a:spcBef>
                <a:spcPts val="0"/>
              </a:spcBef>
              <a:spcAft>
                <a:spcPts val="0"/>
              </a:spcAft>
              <a:buClr>
                <a:schemeClr val="dk2"/>
              </a:buClr>
              <a:buSzPts val="1100"/>
              <a:buFont typeface="Arial"/>
              <a:buNone/>
            </a:pPr>
            <a:r>
              <a:rPr lang="en" sz="1000" b="1" i="1"/>
              <a:t>Hypothesis 2</a:t>
            </a:r>
            <a:endParaRPr sz="1000" b="1" i="1"/>
          </a:p>
          <a:p>
            <a:pPr marL="0" lvl="0" indent="0" algn="l" rtl="0">
              <a:spcBef>
                <a:spcPts val="0"/>
              </a:spcBef>
              <a:spcAft>
                <a:spcPts val="0"/>
              </a:spcAft>
              <a:buClr>
                <a:schemeClr val="dk2"/>
              </a:buClr>
              <a:buSzPts val="1100"/>
              <a:buFont typeface="Arial"/>
              <a:buNone/>
            </a:pPr>
            <a:r>
              <a:rPr lang="en" sz="1000" i="1"/>
              <a:t>H</a:t>
            </a:r>
            <a:r>
              <a:rPr lang="en" sz="1000" i="1" baseline="-25000"/>
              <a:t>0</a:t>
            </a:r>
            <a:r>
              <a:rPr lang="en" sz="1000" i="1"/>
              <a:t> </a:t>
            </a:r>
            <a:r>
              <a:rPr lang="en" sz="1000"/>
              <a:t>= The most influential and cited papers cannot be automatically identified by a computer.</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i="1"/>
              <a:t>H</a:t>
            </a:r>
            <a:r>
              <a:rPr lang="en" sz="1000" i="1" baseline="-25000"/>
              <a:t>1</a:t>
            </a:r>
            <a:r>
              <a:rPr lang="en" sz="1000" i="1"/>
              <a:t> </a:t>
            </a:r>
            <a:r>
              <a:rPr lang="en" sz="1000"/>
              <a:t>= The most influential and cited papers can be automatically identified by a computer.</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endParaRPr sz="1000"/>
          </a:p>
          <a:p>
            <a:pPr marL="0" lvl="0" indent="0" algn="l" rtl="0">
              <a:lnSpc>
                <a:spcPct val="115000"/>
              </a:lnSpc>
              <a:spcBef>
                <a:spcPts val="0"/>
              </a:spcBef>
              <a:spcAft>
                <a:spcPts val="0"/>
              </a:spcAft>
              <a:buClr>
                <a:schemeClr val="dk2"/>
              </a:buClr>
              <a:buSzPts val="1100"/>
              <a:buFont typeface="Arial"/>
              <a:buNone/>
            </a:pPr>
            <a:r>
              <a:rPr lang="en" sz="1000" b="1"/>
              <a:t>Problem Statement 3 Conclusion</a:t>
            </a:r>
            <a:endParaRPr sz="1000" b="1"/>
          </a:p>
          <a:p>
            <a:pPr marL="0" lvl="0" indent="0" algn="l" rtl="0">
              <a:lnSpc>
                <a:spcPct val="150000"/>
              </a:lnSpc>
              <a:spcBef>
                <a:spcPts val="600"/>
              </a:spcBef>
              <a:spcAft>
                <a:spcPts val="0"/>
              </a:spcAft>
              <a:buClr>
                <a:schemeClr val="dk2"/>
              </a:buClr>
              <a:buSzPts val="1100"/>
              <a:buFont typeface="Arial"/>
              <a:buNone/>
            </a:pPr>
            <a:r>
              <a:rPr lang="en" sz="1000"/>
              <a:t>By finding a mechanism by which we can automatically catalog, classify, and curate artifacts from the grey literature corpus, we can surface important and valuable artifacts of information to researchers interested in understanding emerging trends and new discoveries in their field.</a:t>
            </a:r>
            <a:endParaRPr sz="1000"/>
          </a:p>
          <a:p>
            <a:pPr marL="0" lvl="0" indent="0" algn="l" rtl="0">
              <a:lnSpc>
                <a:spcPct val="150000"/>
              </a:lnSpc>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b="1" i="1"/>
              <a:t>Hypothesis 1</a:t>
            </a:r>
            <a:endParaRPr sz="1000" b="1" i="1"/>
          </a:p>
          <a:p>
            <a:pPr marL="0" lvl="0" indent="0" algn="l" rtl="0">
              <a:spcBef>
                <a:spcPts val="0"/>
              </a:spcBef>
              <a:spcAft>
                <a:spcPts val="0"/>
              </a:spcAft>
              <a:buClr>
                <a:schemeClr val="dk2"/>
              </a:buClr>
              <a:buSzPts val="1100"/>
              <a:buFont typeface="Arial"/>
              <a:buNone/>
            </a:pPr>
            <a:r>
              <a:rPr lang="en" sz="1000" i="1"/>
              <a:t>H</a:t>
            </a:r>
            <a:r>
              <a:rPr lang="en" sz="1000" i="1" baseline="-25000"/>
              <a:t>0</a:t>
            </a:r>
            <a:r>
              <a:rPr lang="en" sz="1000" i="1"/>
              <a:t> </a:t>
            </a:r>
            <a:r>
              <a:rPr lang="en" sz="1000"/>
              <a:t>= NLP tools cannot be used to automatically generate an accurate summary of an article.</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i="1"/>
              <a:t>H</a:t>
            </a:r>
            <a:r>
              <a:rPr lang="en" sz="1000" i="1" baseline="-25000"/>
              <a:t>1</a:t>
            </a:r>
            <a:r>
              <a:rPr lang="en" sz="1000" i="1"/>
              <a:t> </a:t>
            </a:r>
            <a:r>
              <a:rPr lang="en" sz="1000"/>
              <a:t>= NLP tools can be used to automatically generate an accurate summary of an article.</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b="1" i="1"/>
              <a:t>Hypothesis 2</a:t>
            </a:r>
            <a:endParaRPr sz="1000" b="1" i="1"/>
          </a:p>
          <a:p>
            <a:pPr marL="0" lvl="0" indent="0" algn="l" rtl="0">
              <a:spcBef>
                <a:spcPts val="0"/>
              </a:spcBef>
              <a:spcAft>
                <a:spcPts val="0"/>
              </a:spcAft>
              <a:buClr>
                <a:schemeClr val="dk2"/>
              </a:buClr>
              <a:buSzPts val="1100"/>
              <a:buFont typeface="Arial"/>
              <a:buNone/>
            </a:pPr>
            <a:r>
              <a:rPr lang="en" sz="1000" i="1"/>
              <a:t>H</a:t>
            </a:r>
            <a:r>
              <a:rPr lang="en" sz="1000" i="1" baseline="-25000"/>
              <a:t>0</a:t>
            </a:r>
            <a:r>
              <a:rPr lang="en" sz="1000" i="1"/>
              <a:t> </a:t>
            </a:r>
            <a:r>
              <a:rPr lang="en" sz="1000"/>
              <a:t>= The corpus of scientific literature contains retrievable facts that cannot be discovered automatically.</a:t>
            </a:r>
            <a:endParaRPr sz="1000"/>
          </a:p>
          <a:p>
            <a:pPr marL="0" lvl="0" indent="0" algn="l" rtl="0">
              <a:spcBef>
                <a:spcPts val="0"/>
              </a:spcBef>
              <a:spcAft>
                <a:spcPts val="0"/>
              </a:spcAft>
              <a:buClr>
                <a:schemeClr val="dk2"/>
              </a:buClr>
              <a:buSzPts val="1100"/>
              <a:buFont typeface="Arial"/>
              <a:buNone/>
            </a:pPr>
            <a:endParaRPr sz="1000"/>
          </a:p>
          <a:p>
            <a:pPr marL="0" lvl="0" indent="0" algn="l" rtl="0">
              <a:spcBef>
                <a:spcPts val="0"/>
              </a:spcBef>
              <a:spcAft>
                <a:spcPts val="0"/>
              </a:spcAft>
              <a:buClr>
                <a:schemeClr val="dk2"/>
              </a:buClr>
              <a:buSzPts val="1100"/>
              <a:buFont typeface="Arial"/>
              <a:buNone/>
            </a:pPr>
            <a:r>
              <a:rPr lang="en" sz="1000" i="1"/>
              <a:t>H</a:t>
            </a:r>
            <a:r>
              <a:rPr lang="en" sz="1000" i="1" baseline="-25000"/>
              <a:t>1</a:t>
            </a:r>
            <a:r>
              <a:rPr lang="en" sz="1000" i="1"/>
              <a:t> </a:t>
            </a:r>
            <a:r>
              <a:rPr lang="en" sz="1000"/>
              <a:t>= The corpus of scientific literature contains retrievable facts that can be discovered automatically.</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bb7b4c6b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bb7b4c6b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goal of this project is to make the process by which researchers and publishers extract information and gain knowledge from a set of scientific literature more efficient and effective than a manually surveying and reading that same corpus of works. For example, there are just under 3,000 scientific articles categorized as addressing Castleman Disease in the Medline database maintained by the National Library of Medicine. For a researcher interested in identifying the key and most influential articles and authors, overall trends in scientific research on Castleman Disease, and relevant sub-topics and concepts, the prospect of reading, reviewing, and surveying 3,000 articles manually is daunting, time-consuming, and odious.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More broadly, my research project fits into an ongoing line of inquiry known as Literature-Based Discovery. </a:t>
            </a:r>
            <a:r>
              <a:rPr lang="en">
                <a:solidFill>
                  <a:srgbClr val="333333"/>
                </a:solidFill>
              </a:rPr>
              <a:t>“Literature-based Discovery (LBD) seeks to discover new knowledge from existing literature in an automated or semi-automated way. Scientific literature is growing at an exponential rate causing researchers to become increasingly specialized, and making it difficult for researchers to stay current in even their narrow discipline. There is too much information for anyone to read, much less understand” (Henry &amp; McInnes, 2017).</a:t>
            </a:r>
            <a:endParaRPr>
              <a:solidFill>
                <a:srgbClr val="333333"/>
              </a:solidFill>
            </a:endParaRPr>
          </a:p>
          <a:p>
            <a:pPr marL="0" lvl="0" indent="0" algn="l" rtl="0">
              <a:lnSpc>
                <a:spcPct val="115000"/>
              </a:lnSpc>
              <a:spcBef>
                <a:spcPts val="0"/>
              </a:spcBef>
              <a:spcAft>
                <a:spcPts val="0"/>
              </a:spcAft>
              <a:buNone/>
            </a:pPr>
            <a:endParaRPr>
              <a:solidFill>
                <a:srgbClr val="333333"/>
              </a:solidFill>
            </a:endParaRPr>
          </a:p>
          <a:p>
            <a:pPr marL="0" lvl="0" indent="0" algn="l" rtl="0">
              <a:lnSpc>
                <a:spcPct val="115000"/>
              </a:lnSpc>
              <a:spcBef>
                <a:spcPts val="800"/>
              </a:spcBef>
              <a:spcAft>
                <a:spcPts val="0"/>
              </a:spcAft>
              <a:buClr>
                <a:schemeClr val="dk2"/>
              </a:buClr>
              <a:buSzPts val="1100"/>
              <a:buFont typeface="Arial"/>
              <a:buNone/>
            </a:pPr>
            <a:r>
              <a:rPr lang="en">
                <a:solidFill>
                  <a:srgbClr val="333333"/>
                </a:solidFill>
              </a:rPr>
              <a:t>The analysis done for this project is directed at the scientific researcher looking to gain new insights from a set of scientific literature. In this notebook, I apply various text-analysis, text-mining, and natural language processing techniques to a set of data describing a small set of published scientific articles on Castleman Disease. The goal here is to demonstrate the kinds of information and insights that can be extracted from published works metadata. The objective here is one of efficiency. For a publishing industry that is still built around single-threaded, human-readable documents, and for the scientific researcher aiming to distill learnings from the published body of literature so that they can move on to their own, core research, the benefit of (semi-)automated knowledge discovery is huge.</a:t>
            </a:r>
            <a:endParaRPr>
              <a:solidFill>
                <a:srgbClr val="333333"/>
              </a:solidFill>
            </a:endParaRPr>
          </a:p>
          <a:p>
            <a:pPr marL="0" lvl="0" indent="0" algn="l" rtl="0">
              <a:lnSpc>
                <a:spcPct val="115000"/>
              </a:lnSpc>
              <a:spcBef>
                <a:spcPts val="8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47a13f41c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47a13f41c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With an eye to the goal of efficiency and effectiveness, the objective of this project is to develop a proof-of-concept (POC) analytical model that automates the process for extracting information and insights from a set of published scientific literature. This POC will take as its input an XML file exported from the PubMed/MEDLINE database.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47a13f41c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47a13f41c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t>Outcomes and Deliverables</a:t>
            </a:r>
            <a:endParaRPr sz="1200" b="1"/>
          </a:p>
          <a:p>
            <a:pPr marL="0" lvl="0" indent="0" algn="l" rtl="0">
              <a:lnSpc>
                <a:spcPct val="150000"/>
              </a:lnSpc>
              <a:spcBef>
                <a:spcPts val="600"/>
              </a:spcBef>
              <a:spcAft>
                <a:spcPts val="0"/>
              </a:spcAft>
              <a:buNone/>
            </a:pPr>
            <a:r>
              <a:rPr lang="en"/>
              <a:t>The outcomes and deliverables for this project, due at the end of the Winter Quarter, include:</a:t>
            </a:r>
            <a:endParaRPr/>
          </a:p>
          <a:p>
            <a:pPr marL="457200" lvl="0" indent="-298450" algn="l" rtl="0">
              <a:lnSpc>
                <a:spcPct val="150000"/>
              </a:lnSpc>
              <a:spcBef>
                <a:spcPts val="0"/>
              </a:spcBef>
              <a:spcAft>
                <a:spcPts val="0"/>
              </a:spcAft>
              <a:buSzPts val="1100"/>
              <a:buChar char="●"/>
            </a:pPr>
            <a:r>
              <a:rPr lang="en"/>
              <a:t>A presentation describing the industry context, the problem space, the specific problem statements, hypotheses, data used, analysis techniques, and the final results. A set of articles on Castleman Disease will be used as the core use case.</a:t>
            </a:r>
            <a:endParaRPr/>
          </a:p>
          <a:p>
            <a:pPr marL="457200" lvl="0" indent="-298450" algn="l" rtl="0">
              <a:lnSpc>
                <a:spcPct val="150000"/>
              </a:lnSpc>
              <a:spcBef>
                <a:spcPts val="0"/>
              </a:spcBef>
              <a:spcAft>
                <a:spcPts val="0"/>
              </a:spcAft>
              <a:buSzPts val="1100"/>
              <a:buChar char="●"/>
            </a:pPr>
            <a:r>
              <a:rPr lang="en"/>
              <a:t>A functioning, programming notebook (R Notebook) that takes MEDLINE XML as an input and outputs answers to the questions above using text and data visualizations.</a:t>
            </a:r>
            <a:endParaRPr/>
          </a:p>
          <a:p>
            <a:pPr marL="457200" lvl="0" indent="-298450" algn="l" rtl="0">
              <a:lnSpc>
                <a:spcPct val="150000"/>
              </a:lnSpc>
              <a:spcBef>
                <a:spcPts val="0"/>
              </a:spcBef>
              <a:spcAft>
                <a:spcPts val="0"/>
              </a:spcAft>
              <a:buSzPts val="1100"/>
              <a:buChar char="●"/>
            </a:pPr>
            <a:r>
              <a:rPr lang="en"/>
              <a:t>The time to run the code and produce answers is measured in minutes and hours, not days and weeks (i.e. a significant reduction in time when compared to a manual, human review of the same set of works).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bb7b4c6be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bb7b4c6b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bb7b4c6be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bb7b4c6b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This structure of the project plan follows the guidance as proposed by Makar (2018).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bb7b4c6b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bb7b4c6b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bb7b4c6b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bb7b4c6b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47a13f4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47a13f4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bb7b4c6be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bb7b4c6b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bb7b4c6be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bb7b4c6b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4bb7b4c6b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4bb7b4c6b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b4483511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b4483511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7a13f41c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7a13f41c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detailed explanation of the data, the steps taken in the analysis, and any working code, can be found in the accompanying RNotebook and .Rmd file. The RNotebook is saved as an HTML file and can be viewed by downloading it and opening it through a web browser such as Chrome or Firefox.</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7a13f41c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7a13f41c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bb7b4c6be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4bb7b4c6b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50b002fe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50b002fe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t>The entire repository holds over 29 million article citations. I do not have the time nor the resources to build out the technological infrastructure needed to process this volume of data. Following the advice of Bradford (2018) to aim for focus and specialization, I am limiting my project to just those articles related to one disease, Castleman Disease. This allows me to work with a much smaller set of data (~2500 articles) and focus on my research questions about how to get insights out of medical text and text citations. This approach leaves doing the same analysis at scale and volume to a future project.</a:t>
            </a:r>
            <a:endParaRPr/>
          </a:p>
          <a:p>
            <a:pPr marL="0" lvl="0" indent="0" algn="l" rtl="0">
              <a:lnSpc>
                <a:spcPct val="115000"/>
              </a:lnSpc>
              <a:spcBef>
                <a:spcPts val="1000"/>
              </a:spcBef>
              <a:spcAft>
                <a:spcPts val="0"/>
              </a:spcAft>
              <a:buNone/>
            </a:pPr>
            <a:r>
              <a:rPr lang="en"/>
              <a:t>Castleman Disease is a rare disease of the lymph nodes and was first described by Benjamin Castleman in 1956 (American Cancer Society, 2017). Incidentally, after I started this project and had chosen to focus on Castleman Disease, I learned that Benjamin Castleman is the uncle of one of my colleagues at work.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7a13f41c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7a13f41c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a:t>Mitigation for author disambiguation: </a:t>
            </a:r>
            <a:r>
              <a:rPr lang="en" sz="1000"/>
              <a:t>I have chosen to concatenate author first name, middle initial, and last name as a means to gain specificity and uniqueness in author names. The approach is not flawless but does gain me more granularity.</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en" sz="1000" b="1"/>
              <a:t>Mitigation for limited full-text articles: </a:t>
            </a:r>
            <a:r>
              <a:rPr lang="en" sz="1000"/>
              <a:t>I am using the article abstract text as a proxy for the contents of the article. This field is present much more often.</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en" sz="1000" b="1"/>
              <a:t>Mitigation for lack of OA licenses: </a:t>
            </a:r>
            <a:r>
              <a:rPr lang="en" sz="1000"/>
              <a:t>Use other sources, such as CrossRef, to get OA information. Their information is sparse as well. The lack of comprehensive data may be pointing to a business opportunity as well as a data-research question problem.</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en" sz="1000" b="1"/>
              <a:t>Mitigation for inconsistent country names: </a:t>
            </a:r>
            <a:r>
              <a:rPr lang="en" sz="1000"/>
              <a:t>Manually clean up the country names in order to align country names to the list expected by mapping libraries in R.</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en" sz="1000" b="1"/>
              <a:t>Mitigation for missing funder country: </a:t>
            </a:r>
            <a:r>
              <a:rPr lang="en" sz="1000"/>
              <a:t>Similar to the OA problem, this lack of data may point to a business opportunity (i.e. there is value if someone can provide comprehensive data) as well as a data quality issue.</a:t>
            </a:r>
            <a:endParaRPr sz="1000"/>
          </a:p>
          <a:p>
            <a:pPr marL="0" lvl="0" indent="0" algn="l" rtl="0">
              <a:lnSpc>
                <a:spcPct val="150000"/>
              </a:lnSpc>
              <a:spcBef>
                <a:spcPts val="0"/>
              </a:spcBef>
              <a:spcAft>
                <a:spcPts val="0"/>
              </a:spcAft>
              <a:buNone/>
            </a:pPr>
            <a:endParaRPr sz="1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7a13f41c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7a13f41c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47a13f41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47a13f41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are pressed for time, I recommended focusing on the key areas highlighted in red depending on your level of interest.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47a13f41c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47a13f41c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7a13f41c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7a13f41c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7a13f41c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7a13f41c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search on Pubmed for Castleman resulted in just over 2400 articles. Using a similar approach, searching for the MeSH term “Alzheimer Disease” results in nearly 90,000 articles.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5100a67a7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5100a67a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5100a67a7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5100a67a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0b002fe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0b002f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5100a67a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5100a67a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5100a67a7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5100a67a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right hand side of this slide is shown a network graph of the top 25 authors. This graph shows an author (represented by a name) and the links to the articles they have published (represented by PMID number). Where two or more authors link to the same PMID, they were co-authors. In the upper left-hand corner we see an author that is only linked to PMIDs, meaning they are not publishing with the other top authors.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5100a67a7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5100a67a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image on this slide and the previous slide are taken from a interactive network graph showing author connects to the article (shown as the article’s unique identifier, PMID). When executed in the R notebook, the user can focus on nodes, zoom in and out, and pan along the entire graph.</a:t>
            </a:r>
            <a:endParaRPr/>
          </a:p>
          <a:p>
            <a:pPr marL="0" lvl="0" indent="0" algn="l" rtl="0">
              <a:spcBef>
                <a:spcPts val="0"/>
              </a:spcBef>
              <a:spcAft>
                <a:spcPts val="0"/>
              </a:spcAft>
              <a:buNone/>
            </a:pPr>
            <a:endParaRPr/>
          </a:p>
          <a:p>
            <a:pPr marL="0" lvl="0" indent="0" algn="l" rtl="0">
              <a:spcBef>
                <a:spcPts val="0"/>
              </a:spcBef>
              <a:spcAft>
                <a:spcPts val="0"/>
              </a:spcAft>
              <a:buNone/>
            </a:pPr>
            <a:r>
              <a:rPr lang="en"/>
              <a:t>In the graph above, author names are spelled out. Articles are represented by their unique PMID identifier (a number).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5100a67a7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5100a67a7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47a13f41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47a13f41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section presents an overview of the problem statement, the overall conclusions, specific actionable opportunities, and recommendations for future analysis.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5100a67a7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5100a67a7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network graph, I have connected an institute with the PMID of the article. Two connected dots means 1 institute has published 1 article.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5100a67a7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5100a67a7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47a13f41c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47a13f41c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Entity resolution, or author disambiguation, is a perennial problem in publishing. Entity resolution is the process to reconcile the different manifestations in the data of a single, real-world entity. For example, authors with common names (Smith, Lee, Wang) can be easily confused with other authors with the same last name. There have been attempts in the research community to establish a standard identifier for researchers. While it has gained some traction, use of the ORCID standard identifier is still sparse compared to the amount of authors referenced in the published literature. For the corpus of 2417 articles on Castleman Disease used for this project, there were 12926 authors listed in the data. Only 39 ORCID identifiers are present in the data.</a:t>
            </a:r>
            <a:endParaRPr/>
          </a:p>
          <a:p>
            <a:pPr marL="0" lvl="0" indent="0" algn="l" rtl="0">
              <a:spcBef>
                <a:spcPts val="0"/>
              </a:spcBef>
              <a:spcAft>
                <a:spcPts val="0"/>
              </a:spcAft>
              <a:buNone/>
            </a:pPr>
            <a:endParaRPr/>
          </a:p>
          <a:p>
            <a:pPr marL="0" lvl="0" indent="0" algn="l" rtl="0">
              <a:spcBef>
                <a:spcPts val="0"/>
              </a:spcBef>
              <a:spcAft>
                <a:spcPts val="0"/>
              </a:spcAft>
              <a:buNone/>
            </a:pPr>
            <a:r>
              <a:rPr lang="en"/>
              <a:t>One way to deal with this ambiguation is to connect other data elements to the authors name. For instance, I can concatenate the string of the author name with the string of their affiliation. This approach is limited, and probably not reliable, for a few reasons. First, affiliation, as we saw early, is not always present in the MEDLINE data. Second, affiliations are also stored as a string and the format is inconsistent. A reference to a department in one article may include a street address and in another just the department name in another article. It is difficult to determine whether or not the two are the same or distinct. Third, researchers move and change affiliation or may have multiple affiliations. For example, Stephen Howe, Northeastern University, Boston, MA, is the same person as Stephen Howe, Copyright Clearance Center, Danvers, MA, but this fact is not obvious from the data.</a:t>
            </a:r>
            <a:endParaRPr/>
          </a:p>
          <a:p>
            <a:pPr marL="0" lvl="0" indent="0" algn="l" rtl="0">
              <a:spcBef>
                <a:spcPts val="0"/>
              </a:spcBef>
              <a:spcAft>
                <a:spcPts val="0"/>
              </a:spcAft>
              <a:buNone/>
            </a:pPr>
            <a:endParaRPr/>
          </a:p>
          <a:p>
            <a:pPr marL="0" lvl="0" indent="0" algn="l" rtl="0">
              <a:spcBef>
                <a:spcPts val="0"/>
              </a:spcBef>
              <a:spcAft>
                <a:spcPts val="0"/>
              </a:spcAft>
              <a:buNone/>
            </a:pPr>
            <a:r>
              <a:rPr lang="en"/>
              <a:t>Another way to deal with ambiguous names is to filter the data. For example, by choosing to focus on a single, rare disease, Castleman Disease, I have reduced the likelihood that two people with the same name will be working in this field. While this might hold true for this one disease, this approach to author disambiguation is not scalable to a broader set of research and disciplines.</a:t>
            </a:r>
            <a:endParaRPr/>
          </a:p>
          <a:p>
            <a:pPr marL="0" lvl="0" indent="0" algn="l" rtl="0">
              <a:spcBef>
                <a:spcPts val="0"/>
              </a:spcBef>
              <a:spcAft>
                <a:spcPts val="0"/>
              </a:spcAft>
              <a:buNone/>
            </a:pPr>
            <a:endParaRPr/>
          </a:p>
          <a:p>
            <a:pPr marL="0" lvl="0" indent="0" algn="l" rtl="0">
              <a:spcBef>
                <a:spcPts val="0"/>
              </a:spcBef>
              <a:spcAft>
                <a:spcPts val="0"/>
              </a:spcAft>
              <a:buNone/>
            </a:pPr>
            <a:r>
              <a:rPr lang="en"/>
              <a:t>For this project, I have chosen to use the concatenation of names and initials to represent an individual, unique author.</a:t>
            </a:r>
            <a:endParaRPr/>
          </a:p>
          <a:p>
            <a:pPr marL="0" lvl="0" indent="0" algn="l" rtl="0">
              <a:spcBef>
                <a:spcPts val="0"/>
              </a:spcBef>
              <a:spcAft>
                <a:spcPts val="0"/>
              </a:spcAft>
              <a:buNone/>
            </a:pPr>
            <a:endParaRPr/>
          </a:p>
          <a:p>
            <a:pPr marL="0" lvl="0" indent="0" algn="l" rtl="0">
              <a:spcBef>
                <a:spcPts val="0"/>
              </a:spcBef>
              <a:spcAft>
                <a:spcPts val="0"/>
              </a:spcAft>
              <a:buNone/>
            </a:pPr>
            <a:r>
              <a:rPr lang="en" u="sng"/>
              <a:t>Source</a:t>
            </a:r>
            <a:r>
              <a:rPr lang="en"/>
              <a:t>:</a:t>
            </a:r>
            <a:endParaRPr/>
          </a:p>
          <a:p>
            <a:pPr marL="0" lvl="0" indent="0" algn="l" rtl="0">
              <a:spcBef>
                <a:spcPts val="0"/>
              </a:spcBef>
              <a:spcAft>
                <a:spcPts val="0"/>
              </a:spcAft>
              <a:buNone/>
            </a:pPr>
            <a:r>
              <a:rPr lang="en"/>
              <a:t>ORCID (n.d.)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50b002fe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50b002fe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5100a67a7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5100a67a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50b002fe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50b002fe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5100a67a7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5100a67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License information, describing how an article and its content can be used, is an essential piece of information for researchers. Much research sits behind paywalls and are only available to people with subscriptions (or are affiliated with institutions that hold subscriptions). Understanding the license attributed to a specific work is also important for text-mining and natural language processing methods such as what I am doing in this project.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MEDLINE/Pubmed data does not provide license information. Other organizations, such as CrossRef and Unpaywall, do try to do provide such information although the data can be sparse. For this project, I queried the set of articles for the DOI (digital object identifier) standard identifier (CrossRef is the registry for DOIs and organizes is article data by DOI). 1153 of the works had a DOI in its metadata. I used this DOI to query CrossRef’s API to get any license information they had. Only half of the DOIs queried with CrossRef had any license information. In other words, 75% of the full Castleman Disease article data set has no license information in my two data sources. This is a lacuna.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 broader problem is that scientific publishers do not understand the current state of the OA market which results in an inability to make sound and grounded strategic decisions about what to do and how to publish. This lack of understanding is driven by the fact that (Piowar, 2018):</a:t>
            </a:r>
            <a:endParaRPr/>
          </a:p>
          <a:p>
            <a:pPr marL="457200" lvl="0" indent="-298450" algn="l" rtl="0">
              <a:lnSpc>
                <a:spcPct val="115000"/>
              </a:lnSpc>
              <a:spcBef>
                <a:spcPts val="0"/>
              </a:spcBef>
              <a:spcAft>
                <a:spcPts val="0"/>
              </a:spcAft>
              <a:buSzPts val="1100"/>
              <a:buChar char="●"/>
            </a:pPr>
            <a:r>
              <a:rPr lang="en"/>
              <a:t>The available data on OA licenses is sparse</a:t>
            </a:r>
            <a:endParaRPr/>
          </a:p>
          <a:p>
            <a:pPr marL="457200" lvl="0" indent="-298450" algn="l" rtl="0">
              <a:lnSpc>
                <a:spcPct val="115000"/>
              </a:lnSpc>
              <a:spcBef>
                <a:spcPts val="0"/>
              </a:spcBef>
              <a:spcAft>
                <a:spcPts val="0"/>
              </a:spcAft>
              <a:buSzPts val="1100"/>
              <a:buChar char="●"/>
            </a:pPr>
            <a:r>
              <a:rPr lang="en"/>
              <a:t>The interpretation of OA licenses is inconsistent and not standardized</a:t>
            </a:r>
            <a:endParaRPr/>
          </a:p>
          <a:p>
            <a:pPr marL="457200" lvl="0" indent="-298450" algn="l" rtl="0">
              <a:lnSpc>
                <a:spcPct val="115000"/>
              </a:lnSpc>
              <a:spcBef>
                <a:spcPts val="0"/>
              </a:spcBef>
              <a:spcAft>
                <a:spcPts val="0"/>
              </a:spcAft>
              <a:buSzPts val="1100"/>
              <a:buChar char="●"/>
            </a:pPr>
            <a:r>
              <a:rPr lang="en"/>
              <a:t>The meaning of specific OA terms is dependent on user context (i.e. corporate researcher, academic researcher, publisher, funder)</a:t>
            </a:r>
            <a:endParaRPr/>
          </a:p>
          <a:p>
            <a:pPr marL="0" lvl="0" indent="0" algn="l" rtl="0">
              <a:lnSpc>
                <a:spcPct val="115000"/>
              </a:lnSpc>
              <a:spcBef>
                <a:spcPts val="0"/>
              </a:spcBef>
              <a:spcAft>
                <a:spcPts val="0"/>
              </a:spcAft>
              <a:buClr>
                <a:schemeClr val="dk2"/>
              </a:buClr>
              <a:buSzPts val="1100"/>
              <a:buFont typeface="Arial"/>
              <a:buNone/>
            </a:pPr>
            <a:r>
              <a:rPr lang="en">
                <a:highlight>
                  <a:srgbClr val="FFFFFF"/>
                </a:highlight>
              </a:rPr>
              <a:t>Publishers are particularly interested in gaining a better understanding of the overall OA market and their role in it.</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50b002fe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50b002fe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5100a67a7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5100a67a7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Interestingly, the 1956 article by Benjamin Castleman does not show up in the core set of 2417 articles that I downloaded from Pubmed. This is because this article is not labeled with the MeSH subject heading for Castleman Disease. While this may seem odd, after speaking with a metadata librarian at my office (Elizabeth Wolf), she explained to me that in 1956, the National Library of Medicine used a different ontology than the one in place today. At that time (1950s), the NLM did not use eponymous disease names like Castleman’s. So this disease would have been aligned to a different subject heading. This example goes to show the importance of checking with domain experts to better understand both the data and the data’s context. It also illustrates how using multiple techniques for discovery, such as combining search by subject headings with an analysis of cited references, surfaces better information the two approaches done separately.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51047d5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51047d5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graph shows a different perspective of the a conclusion we saw in the author graph: top authors cite one another.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7a13f41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7a13f41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51047d5d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51047d5d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50b002fe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50b002fe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51047d5d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551047d5d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50b002fe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50b002f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Bold text is the article title. Plain text is the auto-generated summary.</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51047d5d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51047d5d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550b002fe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550b002fe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50b002fe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50b002fe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Anand, 2017</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50b002fe0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50b002f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method was used to determine the optimal number of topic for the first unsupervised learning approach presented in this document.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50b002fe0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50b002fe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Dunn’s index was used to evaluate different k values for hierarchical clustering, the second topic analysis approach presented earlier.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47a13f41c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47a13f41c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0d9336b9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0d9336b9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51047d5d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51047d5d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51047d5d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51047d5d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b="1"/>
              <a:t>Problem Statement 1 Conclusion</a:t>
            </a:r>
            <a:endParaRPr b="1"/>
          </a:p>
          <a:p>
            <a:pPr marL="0" lvl="0" indent="0" algn="l" rtl="0">
              <a:lnSpc>
                <a:spcPct val="150000"/>
              </a:lnSpc>
              <a:spcBef>
                <a:spcPts val="600"/>
              </a:spcBef>
              <a:spcAft>
                <a:spcPts val="0"/>
              </a:spcAft>
              <a:buClr>
                <a:schemeClr val="dk2"/>
              </a:buClr>
              <a:buSzPts val="1100"/>
              <a:buFont typeface="Arial"/>
              <a:buNone/>
            </a:pPr>
            <a:r>
              <a:rPr lang="en"/>
              <a:t>By creating a shared and standard approach for extracting insights from the medical literature, pharmaceutical researchers can remove a resource and time burden and focus on the areas where they can build competitive advantage.</a:t>
            </a:r>
            <a:endParaRPr/>
          </a:p>
          <a:p>
            <a:pPr marL="0" lvl="0" indent="0" algn="l" rtl="0">
              <a:spcBef>
                <a:spcPts val="0"/>
              </a:spcBef>
              <a:spcAft>
                <a:spcPts val="0"/>
              </a:spcAft>
              <a:buClr>
                <a:schemeClr val="dk2"/>
              </a:buClr>
              <a:buSzPts val="1100"/>
              <a:buFont typeface="Arial"/>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51047d5d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51047d5d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b="1"/>
              <a:t>Problem Statement 2 Conclusion</a:t>
            </a:r>
            <a:endParaRPr b="1"/>
          </a:p>
          <a:p>
            <a:pPr marL="0" lvl="0" indent="0" algn="l" rtl="0">
              <a:lnSpc>
                <a:spcPct val="150000"/>
              </a:lnSpc>
              <a:spcBef>
                <a:spcPts val="600"/>
              </a:spcBef>
              <a:spcAft>
                <a:spcPts val="0"/>
              </a:spcAft>
              <a:buClr>
                <a:schemeClr val="dk2"/>
              </a:buClr>
              <a:buSzPts val="1100"/>
              <a:buFont typeface="Arial"/>
              <a:buNone/>
            </a:pPr>
            <a:r>
              <a:rPr lang="en"/>
              <a:t>By creating and providing objective descriptions of the current state of the OA market landscape, we can provide consistency and clarity to the understanding of the market from which scientific publishers can ground their go-forward decision making.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51047d5d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51047d5d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b="1"/>
              <a:t>Problem Statement 3 Conclusion</a:t>
            </a:r>
            <a:endParaRPr b="1"/>
          </a:p>
          <a:p>
            <a:pPr marL="0" lvl="0" indent="0" algn="l" rtl="0">
              <a:lnSpc>
                <a:spcPct val="150000"/>
              </a:lnSpc>
              <a:spcBef>
                <a:spcPts val="600"/>
              </a:spcBef>
              <a:spcAft>
                <a:spcPts val="0"/>
              </a:spcAft>
              <a:buClr>
                <a:schemeClr val="dk2"/>
              </a:buClr>
              <a:buSzPts val="1100"/>
              <a:buFont typeface="Arial"/>
              <a:buNone/>
            </a:pPr>
            <a:r>
              <a:rPr lang="en"/>
              <a:t>By finding a mechanism by which we can automatically catalog, classify, and curate artifacts from the grey literature corpus, we can surface important and valuable artifacts of information to researchers interested in understanding emerging trends and new discoveries in their field.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51047d5d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51047d5d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47a13f41c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47a13f41c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51047d5d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51047d5d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51047d5d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51047d5d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51047d5d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51047d5d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550b002fe0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550b002fe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For example, there are other citation databases publicly available, such as </a:t>
            </a:r>
            <a:r>
              <a:rPr lang="en" u="sng">
                <a:solidFill>
                  <a:schemeClr val="hlink"/>
                </a:solidFill>
                <a:hlinkClick r:id="rId3"/>
              </a:rPr>
              <a:t>dblp</a:t>
            </a:r>
            <a:r>
              <a:rPr lang="en"/>
              <a:t> for computer science </a:t>
            </a:r>
            <a:r>
              <a:rPr lang="en" u="sng">
                <a:solidFill>
                  <a:schemeClr val="hlink"/>
                </a:solidFill>
                <a:hlinkClick r:id="rId4"/>
              </a:rPr>
              <a:t>philpapers.org</a:t>
            </a:r>
            <a:r>
              <a:rPr lang="en"/>
              <a:t> for philosophy papers.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47a13f41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47a13f41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547a13f41c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547a13f41c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47a13f41c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47a13f41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4bb7b4c6be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4bb7b4c6b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4bb7b4c6be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4bb7b4c6b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b4483511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b4483511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4b4483511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4b4483511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50b002fe0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50b002fe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915fd68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915fd6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7a13f41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7a13f41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72"/>
        <p:cNvGrpSpPr/>
        <p:nvPr/>
      </p:nvGrpSpPr>
      <p:grpSpPr>
        <a:xfrm>
          <a:off x="0" y="0"/>
          <a:ext cx="0" cy="0"/>
          <a:chOff x="0" y="0"/>
          <a:chExt cx="0" cy="0"/>
        </a:xfrm>
      </p:grpSpPr>
      <p:cxnSp>
        <p:nvCxnSpPr>
          <p:cNvPr id="73" name="Google Shape;73;p14"/>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74" name="Google Shape;74;p14"/>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75" name="Google Shape;75;p14"/>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76" name="Google Shape;76;p14"/>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77" name="Google Shape;77;p14"/>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8" name="Google Shape;78;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9"/>
        <p:cNvGrpSpPr/>
        <p:nvPr/>
      </p:nvGrpSpPr>
      <p:grpSpPr>
        <a:xfrm>
          <a:off x="0" y="0"/>
          <a:ext cx="0" cy="0"/>
          <a:chOff x="0" y="0"/>
          <a:chExt cx="0" cy="0"/>
        </a:xfrm>
      </p:grpSpPr>
      <p:cxnSp>
        <p:nvCxnSpPr>
          <p:cNvPr id="80" name="Google Shape;80;p1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81" name="Google Shape;81;p1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82" name="Google Shape;82;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83" name="Google Shape;83;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cxnSp>
        <p:nvCxnSpPr>
          <p:cNvPr id="85" name="Google Shape;85;p1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86" name="Google Shape;86;p16"/>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87" name="Google Shape;87;p1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88" name="Google Shape;8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0" name="Google Shape;90;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cxnSp>
        <p:nvCxnSpPr>
          <p:cNvPr id="92" name="Google Shape;92;p17"/>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93" name="Google Shape;93;p1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94" name="Google Shape;94;p1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95" name="Google Shape;95;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7"/>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7" name="Google Shape;97;p17"/>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8" name="Google Shape;98;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2"/>
        <p:cNvGrpSpPr/>
        <p:nvPr/>
      </p:nvGrpSpPr>
      <p:grpSpPr>
        <a:xfrm>
          <a:off x="0" y="0"/>
          <a:ext cx="0" cy="0"/>
          <a:chOff x="0" y="0"/>
          <a:chExt cx="0" cy="0"/>
        </a:xfrm>
      </p:grpSpPr>
      <p:cxnSp>
        <p:nvCxnSpPr>
          <p:cNvPr id="103" name="Google Shape;103;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04" name="Google Shape;104;p19"/>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9"/>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6" name="Google Shape;106;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07"/>
        <p:cNvGrpSpPr/>
        <p:nvPr/>
      </p:nvGrpSpPr>
      <p:grpSpPr>
        <a:xfrm>
          <a:off x="0" y="0"/>
          <a:ext cx="0" cy="0"/>
          <a:chOff x="0" y="0"/>
          <a:chExt cx="0" cy="0"/>
        </a:xfrm>
      </p:grpSpPr>
      <p:cxnSp>
        <p:nvCxnSpPr>
          <p:cNvPr id="108" name="Google Shape;108;p20"/>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09" name="Google Shape;109;p20"/>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0" name="Google Shape;110;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 name="Google Shape;113;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14" name="Google Shape;114;p21"/>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15" name="Google Shape;115;p21"/>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17" name="Google Shape;117;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cxnSp>
        <p:nvCxnSpPr>
          <p:cNvPr id="119" name="Google Shape;119;p2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20" name="Google Shape;120;p2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21" name="Google Shape;121;p22"/>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22" name="Google Shape;122;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cxnSp>
        <p:nvCxnSpPr>
          <p:cNvPr id="124" name="Google Shape;124;p2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25" name="Google Shape;125;p23"/>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26" name="Google Shape;126;p23"/>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7" name="Google Shape;127;p23"/>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0" name="Google Shape;70;p13"/>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71" name="Google Shape;71;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cancer.org/cancer/castleman-disease/about/what-is-castleman-disease.html"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hyperlink" Target="https://www.theguardian.com/science/2017/jun/27/profitable-business-scientific-publishing-bad-for-science" TargetMode="External"/><Relationship Id="rId5" Type="http://schemas.openxmlformats.org/officeDocument/2006/relationships/hyperlink" Target="https://www.forbes.com/sites/laurencebradford/2018/09/06/8-real-challenges-data-scientists-face/#4cce51d66d99" TargetMode="External"/><Relationship Id="rId4" Type="http://schemas.openxmlformats.org/officeDocument/2006/relationships/hyperlink" Target="https://www.r-bloggers.com/finding-optimal-number-of-clusters/"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osf.io/a78zj/"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hyperlink" Target="https://rstudio-pubs-static.s3.amazonaws.com/271085_3772c982c5664206aab04b842a04a761.html"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orcid.org/about" TargetMode="External"/><Relationship Id="rId3" Type="http://schemas.openxmlformats.org/officeDocument/2006/relationships/hyperlink" Target="https://cran.r-project.org/web/packages/textmineR/vignettes/b_document_clustering.html" TargetMode="External"/><Relationship Id="rId7" Type="http://schemas.openxmlformats.org/officeDocument/2006/relationships/hyperlink" Target="https://www.opensocietyfoundations.org/explainers/what-open-access"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hyperlink" Target="http://www.greylit.org/about" TargetMode="External"/><Relationship Id="rId5" Type="http://schemas.openxmlformats.org/officeDocument/2006/relationships/hyperlink" Target="https://www.nsf.gov/statistics/2018/nsf18300/nsf18300.pdf" TargetMode="External"/><Relationship Id="rId4" Type="http://schemas.openxmlformats.org/officeDocument/2006/relationships/hyperlink" Target="https://www.mindgenius.com/how-to-guides/project-scope-statement.aspx"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nature.com/articles/d41586-018-00927-4"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hyperlink" Target="https://www.nlm.nih.gov/bsd/medline.html" TargetMode="External"/><Relationship Id="rId5" Type="http://schemas.openxmlformats.org/officeDocument/2006/relationships/hyperlink" Target="https://www.nlm.nih.gov/databases/download/terms_and_conditions.html" TargetMode="External"/><Relationship Id="rId4" Type="http://schemas.openxmlformats.org/officeDocument/2006/relationships/hyperlink" Target="https://www.ncbi.nlm.nih.gov/pubmed/"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nlm.nih.gov/mesh/meshhome.html"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34"/>
        <p:cNvGrpSpPr/>
        <p:nvPr/>
      </p:nvGrpSpPr>
      <p:grpSpPr>
        <a:xfrm>
          <a:off x="0" y="0"/>
          <a:ext cx="0" cy="0"/>
          <a:chOff x="0" y="0"/>
          <a:chExt cx="0" cy="0"/>
        </a:xfrm>
      </p:grpSpPr>
      <p:sp>
        <p:nvSpPr>
          <p:cNvPr id="135" name="Google Shape;135;p25"/>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3000"/>
              <a:t>Engineering Knowledge from the Published Medical Literature</a:t>
            </a:r>
            <a:endParaRPr sz="3000"/>
          </a:p>
          <a:p>
            <a:pPr marL="0" lvl="0" indent="0" algn="l" rtl="0">
              <a:spcBef>
                <a:spcPts val="0"/>
              </a:spcBef>
              <a:spcAft>
                <a:spcPts val="0"/>
              </a:spcAft>
              <a:buClr>
                <a:schemeClr val="dk2"/>
              </a:buClr>
              <a:buSzPts val="1100"/>
              <a:buFont typeface="Arial"/>
              <a:buNone/>
            </a:pPr>
            <a:r>
              <a:rPr lang="en" sz="1800"/>
              <a:t>Applying Natural Language Processing Methods to a Corpus of Castleman Disease Articles</a:t>
            </a:r>
            <a:endParaRPr/>
          </a:p>
        </p:txBody>
      </p:sp>
      <p:sp>
        <p:nvSpPr>
          <p:cNvPr id="136" name="Google Shape;136;p25"/>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a:t>Stephen Howe</a:t>
            </a:r>
            <a:endParaRPr/>
          </a:p>
          <a:p>
            <a:pPr marL="0" lvl="0" indent="0" algn="l" rtl="0">
              <a:spcBef>
                <a:spcPts val="0"/>
              </a:spcBef>
              <a:spcAft>
                <a:spcPts val="0"/>
              </a:spcAft>
              <a:buClr>
                <a:schemeClr val="dk2"/>
              </a:buClr>
              <a:buSzPts val="1100"/>
              <a:buFont typeface="Arial"/>
              <a:buNone/>
            </a:pPr>
            <a:r>
              <a:rPr lang="en"/>
              <a:t>Northeastern University</a:t>
            </a:r>
            <a:endParaRPr/>
          </a:p>
          <a:p>
            <a:pPr marL="0" lvl="0" indent="0" algn="l" rtl="0">
              <a:spcBef>
                <a:spcPts val="0"/>
              </a:spcBef>
              <a:spcAft>
                <a:spcPts val="0"/>
              </a:spcAft>
              <a:buClr>
                <a:schemeClr val="dk2"/>
              </a:buClr>
              <a:buSzPts val="1100"/>
              <a:buFont typeface="Arial"/>
              <a:buNone/>
            </a:pPr>
            <a:r>
              <a:rPr lang="en"/>
              <a:t>30 March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Explanation of Deliverables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Deliverables</a:t>
            </a:r>
            <a:endParaRPr/>
          </a:p>
        </p:txBody>
      </p:sp>
      <p:sp>
        <p:nvSpPr>
          <p:cNvPr id="194" name="Google Shape;194;p35"/>
          <p:cNvSpPr txBox="1"/>
          <p:nvPr/>
        </p:nvSpPr>
        <p:spPr>
          <a:xfrm>
            <a:off x="2400250" y="1149113"/>
            <a:ext cx="61215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complete analysis and conclusions for this project are available across three documents: a presentation, an R Notebook, and an R script.</a:t>
            </a:r>
            <a:endParaRPr/>
          </a:p>
        </p:txBody>
      </p:sp>
      <p:sp>
        <p:nvSpPr>
          <p:cNvPr id="195" name="Google Shape;195;p35"/>
          <p:cNvSpPr txBox="1"/>
          <p:nvPr/>
        </p:nvSpPr>
        <p:spPr>
          <a:xfrm>
            <a:off x="909163" y="4228525"/>
            <a:ext cx="13584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Presentation</a:t>
            </a:r>
            <a:endParaRPr b="1"/>
          </a:p>
        </p:txBody>
      </p:sp>
      <p:sp>
        <p:nvSpPr>
          <p:cNvPr id="196" name="Google Shape;196;p35"/>
          <p:cNvSpPr txBox="1"/>
          <p:nvPr/>
        </p:nvSpPr>
        <p:spPr>
          <a:xfrm>
            <a:off x="3892788" y="4228525"/>
            <a:ext cx="13584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RNotebook</a:t>
            </a:r>
            <a:endParaRPr b="1"/>
          </a:p>
        </p:txBody>
      </p:sp>
      <p:sp>
        <p:nvSpPr>
          <p:cNvPr id="197" name="Google Shape;197;p35"/>
          <p:cNvSpPr txBox="1"/>
          <p:nvPr/>
        </p:nvSpPr>
        <p:spPr>
          <a:xfrm>
            <a:off x="6945413" y="4228525"/>
            <a:ext cx="13584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R Script</a:t>
            </a:r>
            <a:endParaRPr b="1"/>
          </a:p>
        </p:txBody>
      </p:sp>
      <p:grpSp>
        <p:nvGrpSpPr>
          <p:cNvPr id="198" name="Google Shape;198;p35"/>
          <p:cNvGrpSpPr/>
          <p:nvPr/>
        </p:nvGrpSpPr>
        <p:grpSpPr>
          <a:xfrm>
            <a:off x="562775" y="2262486"/>
            <a:ext cx="2257877" cy="1566164"/>
            <a:chOff x="562775" y="2262486"/>
            <a:chExt cx="2257877" cy="1566164"/>
          </a:xfrm>
        </p:grpSpPr>
        <p:pic>
          <p:nvPicPr>
            <p:cNvPr id="199" name="Google Shape;199;p35"/>
            <p:cNvPicPr preferRelativeResize="0"/>
            <p:nvPr/>
          </p:nvPicPr>
          <p:blipFill>
            <a:blip r:embed="rId3">
              <a:alphaModFix/>
            </a:blip>
            <a:stretch>
              <a:fillRect/>
            </a:stretch>
          </p:blipFill>
          <p:spPr>
            <a:xfrm>
              <a:off x="1115850" y="2262486"/>
              <a:ext cx="1704802" cy="956694"/>
            </a:xfrm>
            <a:prstGeom prst="rect">
              <a:avLst/>
            </a:prstGeom>
            <a:noFill/>
            <a:ln w="9525" cap="flat" cmpd="sng">
              <a:solidFill>
                <a:schemeClr val="dk2"/>
              </a:solidFill>
              <a:prstDash val="solid"/>
              <a:round/>
              <a:headEnd type="none" w="sm" len="sm"/>
              <a:tailEnd type="none" w="sm" len="sm"/>
            </a:ln>
          </p:spPr>
        </p:pic>
        <p:pic>
          <p:nvPicPr>
            <p:cNvPr id="200" name="Google Shape;200;p35"/>
            <p:cNvPicPr preferRelativeResize="0"/>
            <p:nvPr/>
          </p:nvPicPr>
          <p:blipFill>
            <a:blip r:embed="rId4">
              <a:alphaModFix/>
            </a:blip>
            <a:stretch>
              <a:fillRect/>
            </a:stretch>
          </p:blipFill>
          <p:spPr>
            <a:xfrm>
              <a:off x="853300" y="2523527"/>
              <a:ext cx="1704801" cy="953872"/>
            </a:xfrm>
            <a:prstGeom prst="rect">
              <a:avLst/>
            </a:prstGeom>
            <a:noFill/>
            <a:ln w="9525" cap="flat" cmpd="sng">
              <a:solidFill>
                <a:schemeClr val="dk2"/>
              </a:solidFill>
              <a:prstDash val="solid"/>
              <a:round/>
              <a:headEnd type="none" w="sm" len="sm"/>
              <a:tailEnd type="none" w="sm" len="sm"/>
            </a:ln>
          </p:spPr>
        </p:pic>
        <p:pic>
          <p:nvPicPr>
            <p:cNvPr id="201" name="Google Shape;201;p35"/>
            <p:cNvPicPr preferRelativeResize="0"/>
            <p:nvPr/>
          </p:nvPicPr>
          <p:blipFill>
            <a:blip r:embed="rId5">
              <a:alphaModFix/>
            </a:blip>
            <a:stretch>
              <a:fillRect/>
            </a:stretch>
          </p:blipFill>
          <p:spPr>
            <a:xfrm>
              <a:off x="562775" y="2870189"/>
              <a:ext cx="1704800" cy="958461"/>
            </a:xfrm>
            <a:prstGeom prst="rect">
              <a:avLst/>
            </a:prstGeom>
            <a:noFill/>
            <a:ln w="9525" cap="flat" cmpd="sng">
              <a:solidFill>
                <a:schemeClr val="dk2"/>
              </a:solidFill>
              <a:prstDash val="solid"/>
              <a:round/>
              <a:headEnd type="none" w="sm" len="sm"/>
              <a:tailEnd type="none" w="sm" len="sm"/>
            </a:ln>
          </p:spPr>
        </p:pic>
      </p:grpSp>
      <p:pic>
        <p:nvPicPr>
          <p:cNvPr id="202" name="Google Shape;202;p35"/>
          <p:cNvPicPr preferRelativeResize="0"/>
          <p:nvPr/>
        </p:nvPicPr>
        <p:blipFill>
          <a:blip r:embed="rId6">
            <a:alphaModFix/>
          </a:blip>
          <a:stretch>
            <a:fillRect/>
          </a:stretch>
        </p:blipFill>
        <p:spPr>
          <a:xfrm>
            <a:off x="3707152" y="1936913"/>
            <a:ext cx="1729688" cy="2139214"/>
          </a:xfrm>
          <a:prstGeom prst="rect">
            <a:avLst/>
          </a:prstGeom>
          <a:noFill/>
          <a:ln w="9525" cap="flat" cmpd="sng">
            <a:solidFill>
              <a:schemeClr val="dk2"/>
            </a:solidFill>
            <a:prstDash val="solid"/>
            <a:round/>
            <a:headEnd type="none" w="sm" len="sm"/>
            <a:tailEnd type="none" w="sm" len="sm"/>
          </a:ln>
        </p:spPr>
      </p:pic>
      <p:pic>
        <p:nvPicPr>
          <p:cNvPr id="203" name="Google Shape;203;p35"/>
          <p:cNvPicPr preferRelativeResize="0"/>
          <p:nvPr/>
        </p:nvPicPr>
        <p:blipFill>
          <a:blip r:embed="rId7">
            <a:alphaModFix/>
          </a:blip>
          <a:stretch>
            <a:fillRect/>
          </a:stretch>
        </p:blipFill>
        <p:spPr>
          <a:xfrm>
            <a:off x="6210925" y="2235797"/>
            <a:ext cx="2591222" cy="16195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Read This Presentation</a:t>
            </a:r>
            <a:endParaRPr/>
          </a:p>
        </p:txBody>
      </p:sp>
      <p:sp>
        <p:nvSpPr>
          <p:cNvPr id="209" name="Google Shape;209;p36"/>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presentation uses common design elements to help structure the content and to guide the reader through the narrative. The Table of Contents provides a list of all major sections and subsections. The reader is encouraged to jump right to the section of interest for them.</a:t>
            </a:r>
            <a:endParaRPr/>
          </a:p>
        </p:txBody>
      </p:sp>
      <p:pic>
        <p:nvPicPr>
          <p:cNvPr id="210" name="Google Shape;210;p36"/>
          <p:cNvPicPr preferRelativeResize="0"/>
          <p:nvPr/>
        </p:nvPicPr>
        <p:blipFill>
          <a:blip r:embed="rId3">
            <a:alphaModFix/>
          </a:blip>
          <a:stretch>
            <a:fillRect/>
          </a:stretch>
        </p:blipFill>
        <p:spPr>
          <a:xfrm>
            <a:off x="3800025" y="306500"/>
            <a:ext cx="1549573" cy="868600"/>
          </a:xfrm>
          <a:prstGeom prst="rect">
            <a:avLst/>
          </a:prstGeom>
          <a:noFill/>
          <a:ln w="9525" cap="flat" cmpd="sng">
            <a:solidFill>
              <a:schemeClr val="dk2"/>
            </a:solidFill>
            <a:prstDash val="solid"/>
            <a:round/>
            <a:headEnd type="none" w="sm" len="sm"/>
            <a:tailEnd type="none" w="sm" len="sm"/>
          </a:ln>
        </p:spPr>
      </p:pic>
      <p:sp>
        <p:nvSpPr>
          <p:cNvPr id="211" name="Google Shape;211;p36"/>
          <p:cNvSpPr txBox="1"/>
          <p:nvPr/>
        </p:nvSpPr>
        <p:spPr>
          <a:xfrm>
            <a:off x="3800150" y="1137440"/>
            <a:ext cx="154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Red divider pages indicate the start of a new section. These correspond to the table of contents.</a:t>
            </a:r>
            <a:endParaRPr sz="800"/>
          </a:p>
        </p:txBody>
      </p:sp>
      <p:sp>
        <p:nvSpPr>
          <p:cNvPr id="212" name="Google Shape;212;p36"/>
          <p:cNvSpPr txBox="1"/>
          <p:nvPr/>
        </p:nvSpPr>
        <p:spPr>
          <a:xfrm>
            <a:off x="3800150" y="2667215"/>
            <a:ext cx="154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Grey divider pages indicate the start of a new sub-section. These correspond to the table of contents as well.</a:t>
            </a:r>
            <a:endParaRPr sz="800"/>
          </a:p>
        </p:txBody>
      </p:sp>
      <p:sp>
        <p:nvSpPr>
          <p:cNvPr id="213" name="Google Shape;213;p36"/>
          <p:cNvSpPr txBox="1"/>
          <p:nvPr/>
        </p:nvSpPr>
        <p:spPr>
          <a:xfrm>
            <a:off x="3800150" y="4196990"/>
            <a:ext cx="154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In the exploratory analysis section, pink dividers indicate the start of a group of related analytics questions.</a:t>
            </a:r>
            <a:endParaRPr sz="800"/>
          </a:p>
        </p:txBody>
      </p:sp>
      <p:sp>
        <p:nvSpPr>
          <p:cNvPr id="214" name="Google Shape;214;p36"/>
          <p:cNvSpPr txBox="1"/>
          <p:nvPr/>
        </p:nvSpPr>
        <p:spPr>
          <a:xfrm>
            <a:off x="7062388" y="1137440"/>
            <a:ext cx="154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Light grey pages indicate content and technical deep dives providing more thorough exploration of a topic.</a:t>
            </a:r>
            <a:endParaRPr sz="800"/>
          </a:p>
        </p:txBody>
      </p:sp>
      <p:sp>
        <p:nvSpPr>
          <p:cNvPr id="215" name="Google Shape;215;p36"/>
          <p:cNvSpPr txBox="1"/>
          <p:nvPr/>
        </p:nvSpPr>
        <p:spPr>
          <a:xfrm>
            <a:off x="7061313" y="2743415"/>
            <a:ext cx="154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White pages indicate the main content of the document.</a:t>
            </a:r>
            <a:endParaRPr sz="800"/>
          </a:p>
        </p:txBody>
      </p:sp>
      <p:sp>
        <p:nvSpPr>
          <p:cNvPr id="216" name="Google Shape;216;p36"/>
          <p:cNvSpPr txBox="1"/>
          <p:nvPr/>
        </p:nvSpPr>
        <p:spPr>
          <a:xfrm>
            <a:off x="7061313" y="4239765"/>
            <a:ext cx="1549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Most pages include explanatory notes and details. These can be found in the speaker’s notes section.</a:t>
            </a:r>
            <a:endParaRPr sz="800"/>
          </a:p>
        </p:txBody>
      </p:sp>
      <p:pic>
        <p:nvPicPr>
          <p:cNvPr id="217" name="Google Shape;217;p36"/>
          <p:cNvPicPr preferRelativeResize="0"/>
          <p:nvPr/>
        </p:nvPicPr>
        <p:blipFill>
          <a:blip r:embed="rId4">
            <a:alphaModFix/>
          </a:blip>
          <a:stretch>
            <a:fillRect/>
          </a:stretch>
        </p:blipFill>
        <p:spPr>
          <a:xfrm>
            <a:off x="3800625" y="1836774"/>
            <a:ext cx="1548537" cy="870751"/>
          </a:xfrm>
          <a:prstGeom prst="rect">
            <a:avLst/>
          </a:prstGeom>
          <a:noFill/>
          <a:ln w="9525" cap="flat" cmpd="sng">
            <a:solidFill>
              <a:schemeClr val="dk2"/>
            </a:solidFill>
            <a:prstDash val="solid"/>
            <a:round/>
            <a:headEnd type="none" w="sm" len="sm"/>
            <a:tailEnd type="none" w="sm" len="sm"/>
          </a:ln>
        </p:spPr>
      </p:pic>
      <p:pic>
        <p:nvPicPr>
          <p:cNvPr id="218" name="Google Shape;218;p36"/>
          <p:cNvPicPr preferRelativeResize="0"/>
          <p:nvPr/>
        </p:nvPicPr>
        <p:blipFill>
          <a:blip r:embed="rId5">
            <a:alphaModFix/>
          </a:blip>
          <a:stretch>
            <a:fillRect/>
          </a:stretch>
        </p:blipFill>
        <p:spPr>
          <a:xfrm>
            <a:off x="3796750" y="3369200"/>
            <a:ext cx="1556305" cy="870751"/>
          </a:xfrm>
          <a:prstGeom prst="rect">
            <a:avLst/>
          </a:prstGeom>
          <a:noFill/>
          <a:ln w="9525" cap="flat" cmpd="sng">
            <a:solidFill>
              <a:schemeClr val="dk2"/>
            </a:solidFill>
            <a:prstDash val="solid"/>
            <a:round/>
            <a:headEnd type="none" w="sm" len="sm"/>
            <a:tailEnd type="none" w="sm" len="sm"/>
          </a:ln>
        </p:spPr>
      </p:pic>
      <p:pic>
        <p:nvPicPr>
          <p:cNvPr id="219" name="Google Shape;219;p36"/>
          <p:cNvPicPr preferRelativeResize="0"/>
          <p:nvPr/>
        </p:nvPicPr>
        <p:blipFill>
          <a:blip r:embed="rId6">
            <a:alphaModFix/>
          </a:blip>
          <a:stretch>
            <a:fillRect/>
          </a:stretch>
        </p:blipFill>
        <p:spPr>
          <a:xfrm>
            <a:off x="7057912" y="1867800"/>
            <a:ext cx="1556300" cy="875619"/>
          </a:xfrm>
          <a:prstGeom prst="rect">
            <a:avLst/>
          </a:prstGeom>
          <a:noFill/>
          <a:ln w="9525" cap="flat" cmpd="sng">
            <a:solidFill>
              <a:schemeClr val="dk2"/>
            </a:solidFill>
            <a:prstDash val="solid"/>
            <a:round/>
            <a:headEnd type="none" w="sm" len="sm"/>
            <a:tailEnd type="none" w="sm" len="sm"/>
          </a:ln>
        </p:spPr>
      </p:pic>
      <p:pic>
        <p:nvPicPr>
          <p:cNvPr id="220" name="Google Shape;220;p36"/>
          <p:cNvPicPr preferRelativeResize="0"/>
          <p:nvPr/>
        </p:nvPicPr>
        <p:blipFill>
          <a:blip r:embed="rId7">
            <a:alphaModFix/>
          </a:blip>
          <a:stretch>
            <a:fillRect/>
          </a:stretch>
        </p:blipFill>
        <p:spPr>
          <a:xfrm>
            <a:off x="7062275" y="3366750"/>
            <a:ext cx="1548551" cy="875623"/>
          </a:xfrm>
          <a:prstGeom prst="rect">
            <a:avLst/>
          </a:prstGeom>
          <a:noFill/>
          <a:ln w="9525" cap="flat" cmpd="sng">
            <a:solidFill>
              <a:schemeClr val="dk2"/>
            </a:solidFill>
            <a:prstDash val="solid"/>
            <a:round/>
            <a:headEnd type="none" w="sm" len="sm"/>
            <a:tailEnd type="none" w="sm" len="sm"/>
          </a:ln>
        </p:spPr>
      </p:pic>
      <p:pic>
        <p:nvPicPr>
          <p:cNvPr id="221" name="Google Shape;221;p36"/>
          <p:cNvPicPr preferRelativeResize="0"/>
          <p:nvPr/>
        </p:nvPicPr>
        <p:blipFill>
          <a:blip r:embed="rId8">
            <a:alphaModFix/>
          </a:blip>
          <a:stretch>
            <a:fillRect/>
          </a:stretch>
        </p:blipFill>
        <p:spPr>
          <a:xfrm>
            <a:off x="7057900" y="306500"/>
            <a:ext cx="1556300" cy="87505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Context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 of Interest</a:t>
            </a:r>
            <a:endParaRPr/>
          </a:p>
        </p:txBody>
      </p:sp>
      <p:pic>
        <p:nvPicPr>
          <p:cNvPr id="232" name="Google Shape;232;p38"/>
          <p:cNvPicPr preferRelativeResize="0"/>
          <p:nvPr/>
        </p:nvPicPr>
        <p:blipFill>
          <a:blip r:embed="rId3">
            <a:alphaModFix/>
          </a:blip>
          <a:stretch>
            <a:fillRect/>
          </a:stretch>
        </p:blipFill>
        <p:spPr>
          <a:xfrm>
            <a:off x="4020675" y="1936350"/>
            <a:ext cx="2855025" cy="2648475"/>
          </a:xfrm>
          <a:prstGeom prst="rect">
            <a:avLst/>
          </a:prstGeom>
          <a:noFill/>
          <a:ln>
            <a:noFill/>
          </a:ln>
        </p:spPr>
      </p:pic>
      <p:sp>
        <p:nvSpPr>
          <p:cNvPr id="233" name="Google Shape;233;p38"/>
          <p:cNvSpPr txBox="1">
            <a:spLocks noGrp="1"/>
          </p:cNvSpPr>
          <p:nvPr>
            <p:ph type="body" idx="1"/>
          </p:nvPr>
        </p:nvSpPr>
        <p:spPr>
          <a:xfrm>
            <a:off x="2400250" y="1294301"/>
            <a:ext cx="6321600" cy="81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area of interest for this project sits at the nexus of scholarly publishing, scientific research, and data analytics.</a:t>
            </a:r>
            <a:endParaRPr/>
          </a:p>
        </p:txBody>
      </p:sp>
      <p:sp>
        <p:nvSpPr>
          <p:cNvPr id="234" name="Google Shape;234;p38"/>
          <p:cNvSpPr/>
          <p:nvPr/>
        </p:nvSpPr>
        <p:spPr>
          <a:xfrm>
            <a:off x="5171925" y="3153175"/>
            <a:ext cx="531300" cy="531300"/>
          </a:xfrm>
          <a:prstGeom prst="ellipse">
            <a:avLst/>
          </a:prstGeom>
          <a:noFill/>
          <a:ln w="28575" cap="flat"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txBox="1"/>
          <p:nvPr/>
        </p:nvSpPr>
        <p:spPr>
          <a:xfrm>
            <a:off x="6475700" y="4420075"/>
            <a:ext cx="12000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Lato"/>
                <a:ea typeface="Lato"/>
                <a:cs typeface="Lato"/>
                <a:sym typeface="Lato"/>
              </a:rPr>
              <a:t>Figure 1</a:t>
            </a:r>
            <a:endParaRPr sz="1000" i="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Context</a:t>
            </a:r>
            <a:endParaRPr/>
          </a:p>
        </p:txBody>
      </p:sp>
      <p:sp>
        <p:nvSpPr>
          <p:cNvPr id="241" name="Google Shape;241;p39"/>
          <p:cNvSpPr txBox="1">
            <a:spLocks noGrp="1"/>
          </p:cNvSpPr>
          <p:nvPr>
            <p:ph type="body" idx="1"/>
          </p:nvPr>
        </p:nvSpPr>
        <p:spPr>
          <a:xfrm>
            <a:off x="2410100" y="1865675"/>
            <a:ext cx="6321600" cy="2732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United States spends $500B on scientific R&amp;D each year </a:t>
            </a:r>
            <a:endParaRPr sz="1600"/>
          </a:p>
          <a:p>
            <a:pPr marL="457200" lvl="0" indent="-330200" algn="l" rtl="0">
              <a:spcBef>
                <a:spcPts val="0"/>
              </a:spcBef>
              <a:spcAft>
                <a:spcPts val="0"/>
              </a:spcAft>
              <a:buSzPts val="1600"/>
              <a:buChar char="●"/>
            </a:pPr>
            <a:r>
              <a:rPr lang="en" sz="1600"/>
              <a:t>The world creates over 2 million research-based scientific publications each year</a:t>
            </a:r>
            <a:endParaRPr sz="1600"/>
          </a:p>
          <a:p>
            <a:pPr marL="914400" lvl="1" indent="-330200" algn="l" rtl="0">
              <a:spcBef>
                <a:spcPts val="0"/>
              </a:spcBef>
              <a:spcAft>
                <a:spcPts val="0"/>
              </a:spcAft>
              <a:buSzPts val="1600"/>
              <a:buChar char="○"/>
            </a:pPr>
            <a:r>
              <a:rPr lang="en" sz="1600"/>
              <a:t>China, United States, Germany, India, and Japan lead</a:t>
            </a:r>
            <a:endParaRPr sz="1600"/>
          </a:p>
          <a:p>
            <a:pPr marL="457200" lvl="0" indent="-330200" algn="l" rtl="0">
              <a:spcBef>
                <a:spcPts val="0"/>
              </a:spcBef>
              <a:spcAft>
                <a:spcPts val="0"/>
              </a:spcAft>
              <a:buSzPts val="1600"/>
              <a:buChar char="●"/>
            </a:pPr>
            <a:r>
              <a:rPr lang="en" sz="1600"/>
              <a:t>Major repositories of scientific publications boast holdings of 100 million articles</a:t>
            </a:r>
            <a:endParaRPr sz="1600"/>
          </a:p>
          <a:p>
            <a:pPr marL="457200" lvl="0" indent="-330200" algn="l" rtl="0">
              <a:spcBef>
                <a:spcPts val="0"/>
              </a:spcBef>
              <a:spcAft>
                <a:spcPts val="0"/>
              </a:spcAft>
              <a:buSzPts val="1600"/>
              <a:buChar char="●"/>
            </a:pPr>
            <a:r>
              <a:rPr lang="en" sz="1600"/>
              <a:t>The scientific publishing business generates $25B annually</a:t>
            </a:r>
            <a:endParaRPr sz="1600"/>
          </a:p>
          <a:p>
            <a:pPr marL="914400" lvl="1" indent="-330200" algn="l" rtl="0">
              <a:spcBef>
                <a:spcPts val="0"/>
              </a:spcBef>
              <a:spcAft>
                <a:spcPts val="0"/>
              </a:spcAft>
              <a:buSzPts val="1600"/>
              <a:buChar char="○"/>
            </a:pPr>
            <a:r>
              <a:rPr lang="en" sz="1600"/>
              <a:t>Elsevier, Taylor &amp; Francis, SpringerNature, and John  Wiley &amp;  Sons are key players</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2702900" y="494650"/>
            <a:ext cx="5735000" cy="4154200"/>
          </a:xfrm>
          <a:prstGeom prst="rect">
            <a:avLst/>
          </a:prstGeom>
          <a:noFill/>
          <a:ln>
            <a:noFill/>
          </a:ln>
        </p:spPr>
      </p:pic>
      <p:sp>
        <p:nvSpPr>
          <p:cNvPr id="247" name="Google Shape;247;p40"/>
          <p:cNvSpPr txBox="1"/>
          <p:nvPr/>
        </p:nvSpPr>
        <p:spPr>
          <a:xfrm>
            <a:off x="298625" y="917300"/>
            <a:ext cx="2060100" cy="382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666666"/>
                </a:solidFill>
              </a:rPr>
              <a:t>INDUSTRY OPPORTUNITY</a:t>
            </a:r>
            <a:endParaRPr sz="1800">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r>
              <a:rPr lang="en">
                <a:solidFill>
                  <a:srgbClr val="666666"/>
                </a:solidFill>
              </a:rPr>
              <a:t>$275M to $440M spent annually on new publishing technologies</a:t>
            </a:r>
            <a:endParaRPr>
              <a:solidFill>
                <a:srgbClr val="666666"/>
              </a:solidFill>
            </a:endParaRPr>
          </a:p>
          <a:p>
            <a:pPr marL="0" lvl="0" indent="0" algn="l" rtl="0">
              <a:spcBef>
                <a:spcPts val="0"/>
              </a:spcBef>
              <a:spcAft>
                <a:spcPts val="0"/>
              </a:spcAft>
              <a:buNone/>
            </a:pPr>
            <a:endParaRPr>
              <a:solidFill>
                <a:srgbClr val="666666"/>
              </a:solidFill>
            </a:endParaRPr>
          </a:p>
          <a:p>
            <a:pPr marL="0" lvl="0" indent="0" algn="l" rtl="0">
              <a:spcBef>
                <a:spcPts val="0"/>
              </a:spcBef>
              <a:spcAft>
                <a:spcPts val="0"/>
              </a:spcAft>
              <a:buNone/>
            </a:pPr>
            <a:r>
              <a:rPr lang="en">
                <a:solidFill>
                  <a:srgbClr val="666666"/>
                </a:solidFill>
              </a:rPr>
              <a:t>120 to 800 new entrants in the research workflow software and scholarly communications space</a:t>
            </a:r>
            <a:endParaRPr>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Challenges</a:t>
            </a:r>
            <a:endParaRPr/>
          </a:p>
        </p:txBody>
      </p:sp>
      <p:sp>
        <p:nvSpPr>
          <p:cNvPr id="253" name="Google Shape;253;p41"/>
          <p:cNvSpPr txBox="1">
            <a:spLocks noGrp="1"/>
          </p:cNvSpPr>
          <p:nvPr>
            <p:ph type="body" idx="1"/>
          </p:nvPr>
        </p:nvSpPr>
        <p:spPr>
          <a:xfrm>
            <a:off x="2410100" y="2039950"/>
            <a:ext cx="6321600" cy="25581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dk2"/>
              </a:buClr>
              <a:buSzPts val="1600"/>
              <a:buFont typeface="Lato"/>
              <a:buChar char="●"/>
            </a:pPr>
            <a:r>
              <a:rPr lang="en" sz="1600"/>
              <a:t>Technology landscape is fragmented; many incompatible one-off technology solutions</a:t>
            </a:r>
            <a:endParaRPr sz="1600"/>
          </a:p>
          <a:p>
            <a:pPr marL="457200" marR="0" lvl="0" indent="-330200" algn="l" rtl="0">
              <a:lnSpc>
                <a:spcPct val="115000"/>
              </a:lnSpc>
              <a:spcBef>
                <a:spcPts val="0"/>
              </a:spcBef>
              <a:spcAft>
                <a:spcPts val="0"/>
              </a:spcAft>
              <a:buSzPts val="1600"/>
              <a:buChar char="●"/>
            </a:pPr>
            <a:r>
              <a:rPr lang="en" sz="1600"/>
              <a:t>Scientific publishers have willfully </a:t>
            </a:r>
            <a:r>
              <a:rPr lang="en" sz="1600" i="1">
                <a:solidFill>
                  <a:srgbClr val="CC0000"/>
                </a:solidFill>
              </a:rPr>
              <a:t>underinvested</a:t>
            </a:r>
            <a:r>
              <a:rPr lang="en" sz="1600"/>
              <a:t> in technology</a:t>
            </a:r>
            <a:endParaRPr sz="1600"/>
          </a:p>
          <a:p>
            <a:pPr marL="457200" marR="0" lvl="0" indent="-330200" algn="l" rtl="0">
              <a:lnSpc>
                <a:spcPct val="115000"/>
              </a:lnSpc>
              <a:spcBef>
                <a:spcPts val="0"/>
              </a:spcBef>
              <a:spcAft>
                <a:spcPts val="0"/>
              </a:spcAft>
              <a:buSzPts val="1600"/>
              <a:buChar char="●"/>
            </a:pPr>
            <a:r>
              <a:rPr lang="en" sz="1600"/>
              <a:t>Historic neglect means technology investment goes to maintenance instead of innovation</a:t>
            </a:r>
            <a:endParaRPr sz="1600"/>
          </a:p>
          <a:p>
            <a:pPr marL="457200" marR="0" lvl="0" indent="-330200" algn="l" rtl="0">
              <a:lnSpc>
                <a:spcPct val="115000"/>
              </a:lnSpc>
              <a:spcBef>
                <a:spcPts val="0"/>
              </a:spcBef>
              <a:spcAft>
                <a:spcPts val="0"/>
              </a:spcAft>
              <a:buSzPts val="1600"/>
              <a:buChar char="●"/>
            </a:pPr>
            <a:r>
              <a:rPr lang="en" sz="1600"/>
              <a:t>Data and technology is forcing change on the industry; companies don’t use  data and technology to gain competitive advantage</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Space</a:t>
            </a:r>
            <a:endParaRPr/>
          </a:p>
        </p:txBody>
      </p:sp>
      <p:sp>
        <p:nvSpPr>
          <p:cNvPr id="259" name="Google Shape;259;p42"/>
          <p:cNvSpPr txBox="1">
            <a:spLocks noGrp="1"/>
          </p:cNvSpPr>
          <p:nvPr>
            <p:ph type="body" idx="1"/>
          </p:nvPr>
        </p:nvSpPr>
        <p:spPr>
          <a:xfrm>
            <a:off x="2410100" y="1135150"/>
            <a:ext cx="6650100" cy="35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For the researcher trying to use the output of scientific publishing:</a:t>
            </a:r>
            <a:endParaRPr sz="1600"/>
          </a:p>
          <a:p>
            <a:pPr marL="457200" lvl="0" indent="-330200" algn="l" rtl="0">
              <a:spcBef>
                <a:spcPts val="1600"/>
              </a:spcBef>
              <a:spcAft>
                <a:spcPts val="0"/>
              </a:spcAft>
              <a:buSzPts val="1600"/>
              <a:buChar char="●"/>
            </a:pPr>
            <a:r>
              <a:rPr lang="en" sz="1600"/>
              <a:t>Literature search and review plays a key role in establishing directions for new research (e.g. in pharmaceutical research)</a:t>
            </a:r>
            <a:endParaRPr sz="1600"/>
          </a:p>
          <a:p>
            <a:pPr marL="457200" lvl="0" indent="-330200" algn="l" rtl="0">
              <a:spcBef>
                <a:spcPts val="0"/>
              </a:spcBef>
              <a:spcAft>
                <a:spcPts val="0"/>
              </a:spcAft>
              <a:buSzPts val="1600"/>
              <a:buChar char="●"/>
            </a:pPr>
            <a:r>
              <a:rPr lang="en" sz="1600"/>
              <a:t>Literature review assists in the interpretation of study results</a:t>
            </a:r>
            <a:endParaRPr sz="1600"/>
          </a:p>
          <a:p>
            <a:pPr marL="457200" lvl="0" indent="-330200" algn="l" rtl="0">
              <a:spcBef>
                <a:spcPts val="0"/>
              </a:spcBef>
              <a:spcAft>
                <a:spcPts val="0"/>
              </a:spcAft>
              <a:buSzPts val="1600"/>
              <a:buChar char="●"/>
            </a:pPr>
            <a:r>
              <a:rPr lang="en" sz="1600"/>
              <a:t>Literature review is an important,</a:t>
            </a:r>
            <a:r>
              <a:rPr lang="en" sz="1600">
                <a:solidFill>
                  <a:srgbClr val="CC0000"/>
                </a:solidFill>
              </a:rPr>
              <a:t> </a:t>
            </a:r>
            <a:r>
              <a:rPr lang="en" sz="1600" i="1">
                <a:solidFill>
                  <a:srgbClr val="CC0000"/>
                </a:solidFill>
              </a:rPr>
              <a:t>but not the core focus</a:t>
            </a:r>
            <a:r>
              <a:rPr lang="en" sz="1600">
                <a:solidFill>
                  <a:srgbClr val="CC0000"/>
                </a:solidFill>
              </a:rPr>
              <a:t> </a:t>
            </a:r>
            <a:r>
              <a:rPr lang="en" sz="1600"/>
              <a:t>of a scientific researcher</a:t>
            </a:r>
            <a:endParaRPr sz="1600"/>
          </a:p>
          <a:p>
            <a:pPr marL="457200" lvl="0" indent="-330200" algn="l" rtl="0">
              <a:spcBef>
                <a:spcPts val="0"/>
              </a:spcBef>
              <a:spcAft>
                <a:spcPts val="0"/>
              </a:spcAft>
              <a:buSzPts val="1600"/>
              <a:buChar char="●"/>
            </a:pPr>
            <a:r>
              <a:rPr lang="en" sz="1600"/>
              <a:t>Researchers report that they are drowning in information</a:t>
            </a:r>
            <a:endParaRPr sz="1600"/>
          </a:p>
          <a:p>
            <a:pPr marL="457200" lvl="0" indent="-330200" algn="l" rtl="0">
              <a:spcBef>
                <a:spcPts val="0"/>
              </a:spcBef>
              <a:spcAft>
                <a:spcPts val="0"/>
              </a:spcAft>
              <a:buSzPts val="1600"/>
              <a:buChar char="●"/>
            </a:pPr>
            <a:r>
              <a:rPr lang="en" sz="1600"/>
              <a:t>The key question: </a:t>
            </a:r>
            <a:r>
              <a:rPr lang="en" sz="1600" i="1">
                <a:solidFill>
                  <a:srgbClr val="CC0000"/>
                </a:solidFill>
              </a:rPr>
              <a:t>how can I, as a researcher, quickly identify the information pertinent to my areas of study in order to advance my understanding and knowledge?</a:t>
            </a:r>
            <a:endParaRPr sz="1600" i="1">
              <a:solidFill>
                <a:srgbClr val="CC0000"/>
              </a:solidFill>
            </a:endParaRPr>
          </a:p>
          <a:p>
            <a:pPr marL="0" lvl="0" indent="0" algn="l" rtl="0">
              <a:spcBef>
                <a:spcPts val="1600"/>
              </a:spcBef>
              <a:spcAft>
                <a:spcPts val="1600"/>
              </a:spcAft>
              <a:buNone/>
            </a:pPr>
            <a:r>
              <a:rPr lang="en" sz="1600" i="1">
                <a:solidFill>
                  <a:srgbClr val="000000"/>
                </a:solidFill>
              </a:rPr>
              <a:t>Two potential winners</a:t>
            </a:r>
            <a:r>
              <a:rPr lang="en" sz="1600">
                <a:solidFill>
                  <a:srgbClr val="000000"/>
                </a:solidFill>
              </a:rPr>
              <a:t>: researchers and the organizations that serve them.</a:t>
            </a:r>
            <a:endParaRPr sz="1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 1</a:t>
            </a:r>
            <a:endParaRPr/>
          </a:p>
        </p:txBody>
      </p:sp>
      <p:sp>
        <p:nvSpPr>
          <p:cNvPr id="265" name="Google Shape;265;p43"/>
          <p:cNvSpPr txBox="1">
            <a:spLocks noGrp="1"/>
          </p:cNvSpPr>
          <p:nvPr>
            <p:ph type="body" idx="1"/>
          </p:nvPr>
        </p:nvSpPr>
        <p:spPr>
          <a:xfrm>
            <a:off x="2410100" y="1211350"/>
            <a:ext cx="6321600" cy="338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In the context of scientific researchers, people are drowning in information</a:t>
            </a:r>
            <a:endParaRPr sz="1600"/>
          </a:p>
          <a:p>
            <a:pPr marL="457200" lvl="0" indent="-330200" algn="l" rtl="0">
              <a:spcBef>
                <a:spcPts val="0"/>
              </a:spcBef>
              <a:spcAft>
                <a:spcPts val="0"/>
              </a:spcAft>
              <a:buSzPts val="1600"/>
              <a:buChar char="●"/>
            </a:pPr>
            <a:r>
              <a:rPr lang="en" sz="1600"/>
              <a:t>Text-mining of medical literature is inconsistent and creates points of contention in research review</a:t>
            </a:r>
            <a:endParaRPr sz="1600"/>
          </a:p>
          <a:p>
            <a:pPr marL="457200" lvl="0" indent="-330200" algn="l" rtl="0">
              <a:spcBef>
                <a:spcPts val="0"/>
              </a:spcBef>
              <a:spcAft>
                <a:spcPts val="0"/>
              </a:spcAft>
              <a:buSzPts val="1600"/>
              <a:buChar char="●"/>
            </a:pPr>
            <a:r>
              <a:rPr lang="en" sz="1600"/>
              <a:t>Pharmaceuticals need to do it, but it is not where they gain competitive advantage</a:t>
            </a:r>
            <a:endParaRPr sz="1600"/>
          </a:p>
          <a:p>
            <a:pPr marL="457200" lvl="0" indent="-330200" algn="l" rtl="0">
              <a:spcBef>
                <a:spcPts val="0"/>
              </a:spcBef>
              <a:spcAft>
                <a:spcPts val="0"/>
              </a:spcAft>
              <a:buSzPts val="1600"/>
              <a:buChar char="●"/>
            </a:pPr>
            <a:r>
              <a:rPr lang="en" sz="1600"/>
              <a:t>Time spent on text-mining literature </a:t>
            </a:r>
            <a:r>
              <a:rPr lang="en" sz="1600" b="1"/>
              <a:t>is time not spent</a:t>
            </a:r>
            <a:r>
              <a:rPr lang="en" sz="1600"/>
              <a:t> on more valuable, core research</a:t>
            </a:r>
            <a:endParaRPr sz="1600"/>
          </a:p>
          <a:p>
            <a:pPr marL="457200" lvl="0" indent="-330200" algn="l" rtl="0">
              <a:spcBef>
                <a:spcPts val="0"/>
              </a:spcBef>
              <a:spcAft>
                <a:spcPts val="0"/>
              </a:spcAft>
              <a:buSzPts val="1600"/>
              <a:buChar char="●"/>
            </a:pPr>
            <a:r>
              <a:rPr lang="en" sz="1600" b="1"/>
              <a:t>Opportunity</a:t>
            </a:r>
            <a:r>
              <a:rPr lang="en" sz="1600"/>
              <a:t>: </a:t>
            </a:r>
            <a:r>
              <a:rPr lang="en" sz="1600" i="1">
                <a:solidFill>
                  <a:srgbClr val="CC0000"/>
                </a:solidFill>
              </a:rPr>
              <a:t>by creating a shared and standard approach for extracting insights from the medical literature, pharmaceutical researchers can remove a resource and time burden and focus on the areas where they can build competitive advantage.</a:t>
            </a:r>
            <a:endParaRPr sz="1600" i="1">
              <a:solidFill>
                <a:srgbClr val="CC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p:nvPr/>
        </p:nvSpPr>
        <p:spPr>
          <a:xfrm>
            <a:off x="917700" y="854275"/>
            <a:ext cx="7308600" cy="3287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i="1">
                <a:latin typeface="Lato Light"/>
                <a:ea typeface="Lato Light"/>
                <a:cs typeface="Lato Light"/>
                <a:sym typeface="Lato Light"/>
              </a:rPr>
              <a:t>"Literature-based Discovery (LBD) seeks to discover new knowledge from existing literature in an automated or semi-automated way. Scientific literature is growing at an exponential rate causing researchers to become increasingly specialized, and making it difficult for researchers to stay current in even their narrow discipline. There is too much information for anyone to read, much less understand"</a:t>
            </a:r>
            <a:r>
              <a:rPr lang="en" sz="2000">
                <a:latin typeface="Lato Light"/>
                <a:ea typeface="Lato Light"/>
                <a:cs typeface="Lato Light"/>
                <a:sym typeface="Lato Light"/>
              </a:rPr>
              <a:t> (Henry &amp; McInnes, 2017).</a:t>
            </a:r>
            <a:endParaRPr sz="2000">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 2</a:t>
            </a:r>
            <a:endParaRPr/>
          </a:p>
        </p:txBody>
      </p:sp>
      <p:sp>
        <p:nvSpPr>
          <p:cNvPr id="271" name="Google Shape;271;p44"/>
          <p:cNvSpPr txBox="1">
            <a:spLocks noGrp="1"/>
          </p:cNvSpPr>
          <p:nvPr>
            <p:ph type="body" idx="1"/>
          </p:nvPr>
        </p:nvSpPr>
        <p:spPr>
          <a:xfrm>
            <a:off x="2410100" y="1211350"/>
            <a:ext cx="6321600" cy="338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rise of Open Access, a new publishing model, represents a challenge and disruption to traditional publishers</a:t>
            </a:r>
            <a:endParaRPr sz="1600"/>
          </a:p>
          <a:p>
            <a:pPr marL="457200" lvl="0" indent="-330200" algn="l" rtl="0">
              <a:spcBef>
                <a:spcPts val="0"/>
              </a:spcBef>
              <a:spcAft>
                <a:spcPts val="0"/>
              </a:spcAft>
              <a:buSzPts val="1600"/>
              <a:buChar char="●"/>
            </a:pPr>
            <a:r>
              <a:rPr lang="en" sz="1600"/>
              <a:t>Publishers do not understand the current state of the OA market clearly enough to make sound business decisions</a:t>
            </a:r>
            <a:endParaRPr sz="1600"/>
          </a:p>
          <a:p>
            <a:pPr marL="457200" lvl="0" indent="-330200" algn="l" rtl="0">
              <a:spcBef>
                <a:spcPts val="0"/>
              </a:spcBef>
              <a:spcAft>
                <a:spcPts val="0"/>
              </a:spcAft>
              <a:buSzPts val="1600"/>
              <a:buChar char="●"/>
            </a:pPr>
            <a:r>
              <a:rPr lang="en" sz="1600"/>
              <a:t>There is no comprehensive view of the OA market resulting in indecision, indecisiveness, and lack of a path forward</a:t>
            </a:r>
            <a:endParaRPr sz="1600"/>
          </a:p>
          <a:p>
            <a:pPr marL="457200" lvl="0" indent="-330200" algn="l" rtl="0">
              <a:spcBef>
                <a:spcPts val="0"/>
              </a:spcBef>
              <a:spcAft>
                <a:spcPts val="0"/>
              </a:spcAft>
              <a:buSzPts val="1600"/>
              <a:buChar char="●"/>
            </a:pPr>
            <a:r>
              <a:rPr lang="en" sz="1600" b="1"/>
              <a:t>Opportunity</a:t>
            </a:r>
            <a:r>
              <a:rPr lang="en" sz="1600"/>
              <a:t>: </a:t>
            </a:r>
            <a:r>
              <a:rPr lang="en" sz="1600" i="1">
                <a:solidFill>
                  <a:srgbClr val="CC0000"/>
                </a:solidFill>
              </a:rPr>
              <a:t>by creating and providing objective descriptions of the current state of the OA market landscape, we can provide consistency and clarity to the understanding of the market from which scientific publishers can ground their go-forward decision making.</a:t>
            </a:r>
            <a:endParaRPr sz="1600" i="1">
              <a:solidFill>
                <a:srgbClr val="CC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 3</a:t>
            </a:r>
            <a:endParaRPr/>
          </a:p>
        </p:txBody>
      </p:sp>
      <p:sp>
        <p:nvSpPr>
          <p:cNvPr id="277" name="Google Shape;277;p45"/>
          <p:cNvSpPr txBox="1">
            <a:spLocks noGrp="1"/>
          </p:cNvSpPr>
          <p:nvPr>
            <p:ph type="body" idx="1"/>
          </p:nvPr>
        </p:nvSpPr>
        <p:spPr>
          <a:xfrm>
            <a:off x="2410100" y="1211350"/>
            <a:ext cx="6321600" cy="33867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Researchers turn to literature searches and literature reviews in order to understand the current state of their field’s knowledge and for establishing the direction for their new research.</a:t>
            </a:r>
            <a:endParaRPr sz="1600"/>
          </a:p>
          <a:p>
            <a:pPr marL="457200" lvl="0" indent="-330200" algn="l" rtl="0">
              <a:lnSpc>
                <a:spcPct val="115000"/>
              </a:lnSpc>
              <a:spcBef>
                <a:spcPts val="0"/>
              </a:spcBef>
              <a:spcAft>
                <a:spcPts val="0"/>
              </a:spcAft>
              <a:buSzPts val="1600"/>
              <a:buChar char="●"/>
            </a:pPr>
            <a:r>
              <a:rPr lang="en" sz="1600"/>
              <a:t>Researchers want to review literature and glean insights from sources beyond the publicly published corpus of works, but the corpus of grey literature is not curated and cataloged in the same way as formally published research.</a:t>
            </a:r>
            <a:endParaRPr sz="1600"/>
          </a:p>
          <a:p>
            <a:pPr marL="457200" lvl="0" indent="-330200" algn="l" rtl="0">
              <a:lnSpc>
                <a:spcPct val="115000"/>
              </a:lnSpc>
              <a:spcBef>
                <a:spcPts val="0"/>
              </a:spcBef>
              <a:spcAft>
                <a:spcPts val="0"/>
              </a:spcAft>
              <a:buSzPts val="1600"/>
              <a:buChar char="●"/>
            </a:pPr>
            <a:r>
              <a:rPr lang="en" sz="1600" b="1"/>
              <a:t>Opportunity</a:t>
            </a:r>
            <a:r>
              <a:rPr lang="en" sz="1600"/>
              <a:t>: </a:t>
            </a:r>
            <a:r>
              <a:rPr lang="en" sz="1600" i="1">
                <a:solidFill>
                  <a:srgbClr val="CC0000"/>
                </a:solidFill>
              </a:rPr>
              <a:t>by finding a mechanism by which we can automatically catalog, classify, and curate artifacts from the literature corpus, we can surface important and valuable artifacts of information to researchers interested in understanding emerging trends and new discoveries in their field.</a:t>
            </a:r>
            <a:endParaRPr sz="1600" i="1">
              <a:solidFill>
                <a:srgbClr val="CC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2400250" y="4235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Hypotheses</a:t>
            </a:r>
            <a:endParaRPr/>
          </a:p>
        </p:txBody>
      </p:sp>
      <p:sp>
        <p:nvSpPr>
          <p:cNvPr id="283" name="Google Shape;283;p46"/>
          <p:cNvSpPr txBox="1">
            <a:spLocks noGrp="1"/>
          </p:cNvSpPr>
          <p:nvPr>
            <p:ph type="body" idx="1"/>
          </p:nvPr>
        </p:nvSpPr>
        <p:spPr>
          <a:xfrm>
            <a:off x="2410100" y="982750"/>
            <a:ext cx="6321600" cy="375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1400"/>
              <a:t>Text mining of scientific literature for insights and information is more effective and efficient than manually reading the corpus.</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a:t>A set of related scientific articles has discoverable patterns of topics that can be used to organize the documents into meaningful clusters.</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a:t>Text mining can be used to extract relevant market trends from a corpus of scientific literature automatically.</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a:t>The most influential and cited papers can be automatically identified by a computer.</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a:t>Natural Language Processing (NLP) tools can be used to automatically generate an accurate summary of an article.</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a:t>The corpus of scientific literature contains retrievable facts that can be discovered automatically.</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a:t>
            </a:r>
            <a:endParaRPr/>
          </a:p>
        </p:txBody>
      </p:sp>
      <p:sp>
        <p:nvSpPr>
          <p:cNvPr id="289" name="Google Shape;289;p47"/>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goal of this project is to make the process by which researchers and publishers extract information and gain knowledge from a set of scientific literature more efficient and effective than manually surveying and reading that same corpus of works.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 will demonstrate this by applying various NLP techniques to a corpus of research articles on Castleman Disease.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295" name="Google Shape;295;p48"/>
          <p:cNvSpPr txBox="1">
            <a:spLocks noGrp="1"/>
          </p:cNvSpPr>
          <p:nvPr>
            <p:ph type="body" idx="1"/>
          </p:nvPr>
        </p:nvSpPr>
        <p:spPr>
          <a:xfrm>
            <a:off x="2400250" y="1906550"/>
            <a:ext cx="6321600" cy="264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objective of this project is to develop a proof-of-concept analytical model that automates the process for extracting information and insights from a set of published scientific literature.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Questions &amp; Topics</a:t>
            </a:r>
            <a:endParaRPr/>
          </a:p>
        </p:txBody>
      </p:sp>
      <p:sp>
        <p:nvSpPr>
          <p:cNvPr id="301" name="Google Shape;301;p49"/>
          <p:cNvSpPr txBox="1">
            <a:spLocks noGrp="1"/>
          </p:cNvSpPr>
          <p:nvPr>
            <p:ph type="body" idx="1"/>
          </p:nvPr>
        </p:nvSpPr>
        <p:spPr>
          <a:xfrm>
            <a:off x="2400250" y="1315750"/>
            <a:ext cx="6321600" cy="32361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Lato"/>
              <a:buChar char="●"/>
            </a:pPr>
            <a:r>
              <a:rPr lang="en" sz="1600"/>
              <a:t>What topics and concepts are discussed in this set of articles?</a:t>
            </a:r>
            <a:endParaRPr sz="1600"/>
          </a:p>
          <a:p>
            <a:pPr marL="457200" lvl="0" indent="-330200" algn="l" rtl="0">
              <a:lnSpc>
                <a:spcPct val="150000"/>
              </a:lnSpc>
              <a:spcBef>
                <a:spcPts val="0"/>
              </a:spcBef>
              <a:spcAft>
                <a:spcPts val="0"/>
              </a:spcAft>
              <a:buSzPts val="1600"/>
              <a:buFont typeface="Lato"/>
              <a:buChar char="●"/>
            </a:pPr>
            <a:r>
              <a:rPr lang="en" sz="1600"/>
              <a:t>Which articles are the most influential in this body of research?</a:t>
            </a:r>
            <a:endParaRPr sz="1600"/>
          </a:p>
          <a:p>
            <a:pPr marL="457200" lvl="0" indent="-330200" algn="l" rtl="0">
              <a:lnSpc>
                <a:spcPct val="150000"/>
              </a:lnSpc>
              <a:spcBef>
                <a:spcPts val="0"/>
              </a:spcBef>
              <a:spcAft>
                <a:spcPts val="0"/>
              </a:spcAft>
              <a:buSzPts val="1600"/>
              <a:buFont typeface="Lato"/>
              <a:buChar char="●"/>
            </a:pPr>
            <a:r>
              <a:rPr lang="en" sz="1600"/>
              <a:t>Who are the most prolific authors and institutions doing research in the areas covered in the set of articles?</a:t>
            </a:r>
            <a:endParaRPr sz="1600"/>
          </a:p>
          <a:p>
            <a:pPr marL="457200" lvl="0" indent="-330200" algn="l" rtl="0">
              <a:lnSpc>
                <a:spcPct val="150000"/>
              </a:lnSpc>
              <a:spcBef>
                <a:spcPts val="0"/>
              </a:spcBef>
              <a:spcAft>
                <a:spcPts val="0"/>
              </a:spcAft>
              <a:buSzPts val="1600"/>
              <a:buFont typeface="Lato"/>
              <a:buChar char="●"/>
            </a:pPr>
            <a:r>
              <a:rPr lang="en" sz="1600"/>
              <a:t>Who is funding the research?</a:t>
            </a:r>
            <a:endParaRPr sz="1600"/>
          </a:p>
          <a:p>
            <a:pPr marL="457200" lvl="0" indent="-330200" algn="l" rtl="0">
              <a:lnSpc>
                <a:spcPct val="150000"/>
              </a:lnSpc>
              <a:spcBef>
                <a:spcPts val="0"/>
              </a:spcBef>
              <a:spcAft>
                <a:spcPts val="0"/>
              </a:spcAft>
              <a:buSzPts val="1600"/>
              <a:buFont typeface="Lato"/>
              <a:buChar char="●"/>
            </a:pPr>
            <a:r>
              <a:rPr lang="en" sz="1600"/>
              <a:t>When was the most influential research published? </a:t>
            </a:r>
            <a:endParaRPr sz="1600"/>
          </a:p>
          <a:p>
            <a:pPr marL="457200" lvl="0" indent="-330200" algn="l" rtl="0">
              <a:lnSpc>
                <a:spcPct val="150000"/>
              </a:lnSpc>
              <a:spcBef>
                <a:spcPts val="0"/>
              </a:spcBef>
              <a:spcAft>
                <a:spcPts val="0"/>
              </a:spcAft>
              <a:buSzPts val="1600"/>
              <a:buFont typeface="Lato"/>
              <a:buChar char="●"/>
            </a:pPr>
            <a:r>
              <a:rPr lang="en" sz="1600"/>
              <a:t>Can the model automatically summarize the contents of key articles?</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Plan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Project Plan</a:t>
            </a:r>
            <a:endParaRPr/>
          </a:p>
        </p:txBody>
      </p:sp>
      <p:sp>
        <p:nvSpPr>
          <p:cNvPr id="312" name="Google Shape;312;p51"/>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The project plan in the following pages covers:</a:t>
            </a:r>
            <a:endParaRPr/>
          </a:p>
          <a:p>
            <a:pPr marL="457200" lvl="0" indent="-342900" algn="l" rtl="0">
              <a:spcBef>
                <a:spcPts val="1600"/>
              </a:spcBef>
              <a:spcAft>
                <a:spcPts val="0"/>
              </a:spcAft>
              <a:buSzPts val="1800"/>
              <a:buChar char="●"/>
            </a:pPr>
            <a:r>
              <a:rPr lang="en"/>
              <a:t>Project Scope</a:t>
            </a:r>
            <a:endParaRPr/>
          </a:p>
          <a:p>
            <a:pPr marL="457200" lvl="0" indent="-342900" algn="l" rtl="0">
              <a:spcBef>
                <a:spcPts val="0"/>
              </a:spcBef>
              <a:spcAft>
                <a:spcPts val="0"/>
              </a:spcAft>
              <a:buSzPts val="1800"/>
              <a:buChar char="●"/>
            </a:pPr>
            <a:r>
              <a:rPr lang="en"/>
              <a:t>Project Deliverables</a:t>
            </a:r>
            <a:endParaRPr/>
          </a:p>
          <a:p>
            <a:pPr marL="457200" lvl="0" indent="-342900" algn="l" rtl="0">
              <a:spcBef>
                <a:spcPts val="0"/>
              </a:spcBef>
              <a:spcAft>
                <a:spcPts val="0"/>
              </a:spcAft>
              <a:buSzPts val="1800"/>
              <a:buChar char="●"/>
            </a:pPr>
            <a:r>
              <a:rPr lang="en"/>
              <a:t>Project Boundaries</a:t>
            </a:r>
            <a:endParaRPr/>
          </a:p>
          <a:p>
            <a:pPr marL="457200" lvl="0" indent="-342900" algn="l" rtl="0">
              <a:spcBef>
                <a:spcPts val="0"/>
              </a:spcBef>
              <a:spcAft>
                <a:spcPts val="0"/>
              </a:spcAft>
              <a:buSzPts val="1800"/>
              <a:buChar char="●"/>
            </a:pPr>
            <a:r>
              <a:rPr lang="en"/>
              <a:t>Project Constraint</a:t>
            </a:r>
            <a:endParaRPr/>
          </a:p>
          <a:p>
            <a:pPr marL="457200" lvl="0" indent="-342900" algn="l" rtl="0">
              <a:spcBef>
                <a:spcPts val="0"/>
              </a:spcBef>
              <a:spcAft>
                <a:spcPts val="0"/>
              </a:spcAft>
              <a:buSzPts val="1800"/>
              <a:buChar char="●"/>
            </a:pPr>
            <a:r>
              <a:rPr lang="en"/>
              <a:t>User Acceptance Criteria</a:t>
            </a:r>
            <a:endParaRPr/>
          </a:p>
          <a:p>
            <a:pPr marL="457200" lvl="0" indent="-342900" algn="l" rtl="0">
              <a:spcBef>
                <a:spcPts val="0"/>
              </a:spcBef>
              <a:spcAft>
                <a:spcPts val="0"/>
              </a:spcAft>
              <a:buSzPts val="1800"/>
              <a:buChar char="●"/>
            </a:pPr>
            <a:r>
              <a:rPr lang="en"/>
              <a:t>Project Phases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Scope</a:t>
            </a:r>
            <a:endParaRPr/>
          </a:p>
        </p:txBody>
      </p:sp>
      <p:sp>
        <p:nvSpPr>
          <p:cNvPr id="318" name="Google Shape;318;p52"/>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The scope of this project is twofold and includes:</a:t>
            </a:r>
            <a:endParaRPr/>
          </a:p>
          <a:p>
            <a:pPr marL="457200" lvl="0" indent="-342900" algn="l" rtl="0">
              <a:spcBef>
                <a:spcPts val="1600"/>
              </a:spcBef>
              <a:spcAft>
                <a:spcPts val="0"/>
              </a:spcAft>
              <a:buSzPts val="1800"/>
              <a:buChar char="●"/>
            </a:pPr>
            <a:r>
              <a:rPr lang="en"/>
              <a:t>The data analytics work needed to conduct an analysis of a corpus of medical literature in order to develop the proof-of-concept model</a:t>
            </a:r>
            <a:endParaRPr/>
          </a:p>
          <a:p>
            <a:pPr marL="457200" lvl="0" indent="-342900" algn="l" rtl="0">
              <a:spcBef>
                <a:spcPts val="0"/>
              </a:spcBef>
              <a:spcAft>
                <a:spcPts val="0"/>
              </a:spcAft>
              <a:buSzPts val="1800"/>
              <a:buChar char="●"/>
            </a:pPr>
            <a:r>
              <a:rPr lang="en"/>
              <a:t>The work needed to document and summarize the findings of these proofs-of-concept.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Deliverables</a:t>
            </a:r>
            <a:endParaRPr/>
          </a:p>
        </p:txBody>
      </p:sp>
      <p:sp>
        <p:nvSpPr>
          <p:cNvPr id="324" name="Google Shape;324;p53"/>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The main deliverable for this project will be a report documenting the results of the analytical model proof-of-concept. The report will be in the form of a presentation deck.</a:t>
            </a:r>
            <a:endParaRPr/>
          </a:p>
          <a:p>
            <a:pPr marL="0" lvl="0" indent="0" algn="l" rtl="0">
              <a:spcBef>
                <a:spcPts val="1600"/>
              </a:spcBef>
              <a:spcAft>
                <a:spcPts val="1600"/>
              </a:spcAft>
              <a:buClr>
                <a:schemeClr val="dk2"/>
              </a:buClr>
              <a:buSzPts val="1100"/>
              <a:buFont typeface="Arial"/>
              <a:buNone/>
            </a:pPr>
            <a:r>
              <a:rPr lang="en"/>
              <a:t>A secondary deliverable will be the R scripts and data used to develop the model and a notebook containing the code’s output along with a narrative.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Table of Contents</a:t>
            </a:r>
            <a:endParaRPr>
              <a:solidFill>
                <a:srgbClr val="000000"/>
              </a:solidFill>
            </a:endParaRPr>
          </a:p>
        </p:txBody>
      </p:sp>
      <p:sp>
        <p:nvSpPr>
          <p:cNvPr id="147" name="Google Shape;147;p27"/>
          <p:cNvSpPr txBox="1">
            <a:spLocks noGrp="1"/>
          </p:cNvSpPr>
          <p:nvPr>
            <p:ph type="body" idx="2"/>
          </p:nvPr>
        </p:nvSpPr>
        <p:spPr>
          <a:xfrm>
            <a:off x="4939500" y="396425"/>
            <a:ext cx="3837000" cy="4023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Executive Summary</a:t>
            </a:r>
            <a:endParaRPr/>
          </a:p>
          <a:p>
            <a:pPr marL="457200" lvl="0" indent="-342900" algn="l" rtl="0">
              <a:spcBef>
                <a:spcPts val="0"/>
              </a:spcBef>
              <a:spcAft>
                <a:spcPts val="0"/>
              </a:spcAft>
              <a:buSzPts val="1800"/>
              <a:buChar char="●"/>
            </a:pPr>
            <a:r>
              <a:rPr lang="en"/>
              <a:t>Explanation of Deliverables</a:t>
            </a:r>
            <a:endParaRPr/>
          </a:p>
          <a:p>
            <a:pPr marL="457200" lvl="0" indent="-342900" algn="l" rtl="0">
              <a:spcBef>
                <a:spcPts val="0"/>
              </a:spcBef>
              <a:spcAft>
                <a:spcPts val="0"/>
              </a:spcAft>
              <a:buSzPts val="1800"/>
              <a:buChar char="●"/>
            </a:pPr>
            <a:r>
              <a:rPr lang="en"/>
              <a:t>Project Context</a:t>
            </a:r>
            <a:endParaRPr/>
          </a:p>
          <a:p>
            <a:pPr marL="457200" lvl="0" indent="-342900" algn="l" rtl="0">
              <a:spcBef>
                <a:spcPts val="0"/>
              </a:spcBef>
              <a:spcAft>
                <a:spcPts val="0"/>
              </a:spcAft>
              <a:buSzPts val="1800"/>
              <a:buChar char="●"/>
            </a:pPr>
            <a:r>
              <a:rPr lang="en"/>
              <a:t>Project Plan</a:t>
            </a:r>
            <a:endParaRPr/>
          </a:p>
          <a:p>
            <a:pPr marL="457200" lvl="0" indent="-342900" algn="l" rtl="0">
              <a:spcBef>
                <a:spcPts val="0"/>
              </a:spcBef>
              <a:spcAft>
                <a:spcPts val="0"/>
              </a:spcAft>
              <a:buSzPts val="1800"/>
              <a:buChar char="●"/>
            </a:pPr>
            <a:r>
              <a:rPr lang="en"/>
              <a:t>Exploratory Analysis</a:t>
            </a:r>
            <a:endParaRPr/>
          </a:p>
          <a:p>
            <a:pPr marL="914400" lvl="1" indent="-317500" algn="l" rtl="0">
              <a:spcBef>
                <a:spcPts val="0"/>
              </a:spcBef>
              <a:spcAft>
                <a:spcPts val="0"/>
              </a:spcAft>
              <a:buSzPts val="1400"/>
              <a:buChar char="○"/>
            </a:pPr>
            <a:r>
              <a:rPr lang="en"/>
              <a:t>The Data</a:t>
            </a:r>
            <a:endParaRPr/>
          </a:p>
          <a:p>
            <a:pPr marL="914400" lvl="1" indent="-317500" algn="l" rtl="0">
              <a:spcBef>
                <a:spcPts val="0"/>
              </a:spcBef>
              <a:spcAft>
                <a:spcPts val="0"/>
              </a:spcAft>
              <a:buSzPts val="1400"/>
              <a:buChar char="○"/>
            </a:pPr>
            <a:r>
              <a:rPr lang="en"/>
              <a:t>Exploratory Analysis</a:t>
            </a:r>
            <a:endParaRPr/>
          </a:p>
          <a:p>
            <a:pPr marL="457200" marR="0" lvl="0" indent="-317500" algn="l" rtl="0">
              <a:lnSpc>
                <a:spcPct val="115000"/>
              </a:lnSpc>
              <a:spcBef>
                <a:spcPts val="0"/>
              </a:spcBef>
              <a:spcAft>
                <a:spcPts val="0"/>
              </a:spcAft>
              <a:buClr>
                <a:schemeClr val="lt1"/>
              </a:buClr>
              <a:buSzPts val="1400"/>
              <a:buFont typeface="Lato"/>
              <a:buChar char="●"/>
            </a:pPr>
            <a:r>
              <a:rPr lang="en"/>
              <a:t>Findings + Recommendations</a:t>
            </a:r>
            <a:endParaRPr/>
          </a:p>
          <a:p>
            <a:pPr marL="914400" marR="0" lvl="1" indent="-317500" algn="l" rtl="0">
              <a:lnSpc>
                <a:spcPct val="115000"/>
              </a:lnSpc>
              <a:spcBef>
                <a:spcPts val="0"/>
              </a:spcBef>
              <a:spcAft>
                <a:spcPts val="0"/>
              </a:spcAft>
              <a:buSzPts val="1400"/>
              <a:buChar char="○"/>
            </a:pPr>
            <a:r>
              <a:rPr lang="en"/>
              <a:t>Review of Hypotheses</a:t>
            </a:r>
            <a:endParaRPr/>
          </a:p>
          <a:p>
            <a:pPr marL="914400" marR="0" lvl="1" indent="-317500" algn="l" rtl="0">
              <a:lnSpc>
                <a:spcPct val="115000"/>
              </a:lnSpc>
              <a:spcBef>
                <a:spcPts val="0"/>
              </a:spcBef>
              <a:spcAft>
                <a:spcPts val="0"/>
              </a:spcAft>
              <a:buSzPts val="1400"/>
              <a:buChar char="○"/>
            </a:pPr>
            <a:r>
              <a:rPr lang="en"/>
              <a:t>Recommendations</a:t>
            </a:r>
            <a:endParaRPr/>
          </a:p>
          <a:p>
            <a:pPr marL="457200" lvl="0" indent="-342900" algn="l" rtl="0">
              <a:spcBef>
                <a:spcPts val="0"/>
              </a:spcBef>
              <a:spcAft>
                <a:spcPts val="0"/>
              </a:spcAft>
              <a:buSzPts val="1800"/>
              <a:buChar char="●"/>
            </a:pPr>
            <a:r>
              <a:rPr lang="en"/>
              <a:t>Future Research</a:t>
            </a:r>
            <a:endParaRPr/>
          </a:p>
          <a:p>
            <a:pPr marL="457200" lvl="0" indent="-342900" algn="l" rtl="0">
              <a:spcBef>
                <a:spcPts val="0"/>
              </a:spcBef>
              <a:spcAft>
                <a:spcPts val="0"/>
              </a:spcAft>
              <a:buSzPts val="1800"/>
              <a:buChar char="●"/>
            </a:pPr>
            <a:r>
              <a:rPr lang="en"/>
              <a:t>1-Page Summary</a:t>
            </a:r>
            <a:endParaRPr/>
          </a:p>
          <a:p>
            <a:pPr marL="457200" lvl="0" indent="-342900" algn="l" rtl="0">
              <a:spcBef>
                <a:spcPts val="0"/>
              </a:spcBef>
              <a:spcAft>
                <a:spcPts val="0"/>
              </a:spcAft>
              <a:buSzPts val="1800"/>
              <a:buChar char="●"/>
            </a:pPr>
            <a:r>
              <a:rPr lang="en"/>
              <a:t>References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Boundaries</a:t>
            </a:r>
            <a:endParaRPr/>
          </a:p>
        </p:txBody>
      </p:sp>
      <p:sp>
        <p:nvSpPr>
          <p:cNvPr id="330" name="Google Shape;330;p5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This project has the following boundaries:</a:t>
            </a:r>
            <a:endParaRPr/>
          </a:p>
          <a:p>
            <a:pPr marL="457200" lvl="0" indent="-342900" algn="l" rtl="0">
              <a:spcBef>
                <a:spcPts val="1600"/>
              </a:spcBef>
              <a:spcAft>
                <a:spcPts val="0"/>
              </a:spcAft>
              <a:buSzPts val="1800"/>
              <a:buChar char="●"/>
            </a:pPr>
            <a:r>
              <a:rPr lang="en"/>
              <a:t>The project is time-bound to the twelve weeks of this Capstone course</a:t>
            </a:r>
            <a:endParaRPr/>
          </a:p>
          <a:p>
            <a:pPr marL="457200" lvl="0" indent="-342900" algn="l" rtl="0">
              <a:spcBef>
                <a:spcPts val="0"/>
              </a:spcBef>
              <a:spcAft>
                <a:spcPts val="0"/>
              </a:spcAft>
              <a:buSzPts val="1800"/>
              <a:buChar char="●"/>
            </a:pPr>
            <a:r>
              <a:rPr lang="en"/>
              <a:t>The project resources consist of one analyst</a:t>
            </a:r>
            <a:endParaRPr/>
          </a:p>
          <a:p>
            <a:pPr marL="457200" lvl="0" indent="-342900" algn="l" rtl="0">
              <a:spcBef>
                <a:spcPts val="0"/>
              </a:spcBef>
              <a:spcAft>
                <a:spcPts val="0"/>
              </a:spcAft>
              <a:buSzPts val="1800"/>
              <a:buChar char="●"/>
            </a:pPr>
            <a:r>
              <a:rPr lang="en"/>
              <a:t>The analysis is limited to the publicly available medical literature provided by PubMed / NIH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Constraints</a:t>
            </a:r>
            <a:endParaRPr/>
          </a:p>
        </p:txBody>
      </p:sp>
      <p:sp>
        <p:nvSpPr>
          <p:cNvPr id="336" name="Google Shape;336;p55"/>
          <p:cNvSpPr txBox="1">
            <a:spLocks noGrp="1"/>
          </p:cNvSpPr>
          <p:nvPr>
            <p:ph type="body" idx="1"/>
          </p:nvPr>
        </p:nvSpPr>
        <p:spPr>
          <a:xfrm>
            <a:off x="2410100" y="1447800"/>
            <a:ext cx="6321600" cy="31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This project has the following constraints:</a:t>
            </a:r>
            <a:endParaRPr/>
          </a:p>
          <a:p>
            <a:pPr marL="457200" lvl="0" indent="-342900" algn="l" rtl="0">
              <a:spcBef>
                <a:spcPts val="1600"/>
              </a:spcBef>
              <a:spcAft>
                <a:spcPts val="0"/>
              </a:spcAft>
              <a:buSzPts val="1800"/>
              <a:buChar char="●"/>
            </a:pPr>
            <a:r>
              <a:rPr lang="en"/>
              <a:t>The analyst has limited knowledge and experience in the domain of medical research creating a risk that the work will take longer and may produce less accurate / relevant interpretations.</a:t>
            </a:r>
            <a:endParaRPr/>
          </a:p>
          <a:p>
            <a:pPr marL="457200" lvl="0" indent="-342900" algn="l" rtl="0">
              <a:spcBef>
                <a:spcPts val="0"/>
              </a:spcBef>
              <a:spcAft>
                <a:spcPts val="0"/>
              </a:spcAft>
              <a:buSzPts val="1800"/>
              <a:buChar char="●"/>
            </a:pPr>
            <a:r>
              <a:rPr lang="en"/>
              <a:t>The time available for this project may not be sufficient in order to complete the proof-of-concept.</a:t>
            </a:r>
            <a:endParaRPr/>
          </a:p>
          <a:p>
            <a:pPr marL="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Acceptance Criteria</a:t>
            </a:r>
            <a:endParaRPr/>
          </a:p>
        </p:txBody>
      </p:sp>
      <p:sp>
        <p:nvSpPr>
          <p:cNvPr id="342" name="Google Shape;342;p5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We will know that we are done when we can state whether the project hypotheses are proved or disproved. More specifically, the analysis should answer these </a:t>
            </a:r>
            <a:r>
              <a:rPr lang="en" i="1">
                <a:solidFill>
                  <a:srgbClr val="CC0000"/>
                </a:solidFill>
              </a:rPr>
              <a:t>kinds</a:t>
            </a:r>
            <a:r>
              <a:rPr lang="en"/>
              <a:t> of questions:</a:t>
            </a:r>
            <a:endParaRPr/>
          </a:p>
          <a:p>
            <a:pPr marL="457200" lvl="0" indent="-317500" algn="l" rtl="0">
              <a:spcBef>
                <a:spcPts val="1600"/>
              </a:spcBef>
              <a:spcAft>
                <a:spcPts val="0"/>
              </a:spcAft>
              <a:buSzPts val="1400"/>
              <a:buChar char="●"/>
            </a:pPr>
            <a:r>
              <a:rPr lang="en" sz="1400"/>
              <a:t>What are the current publishing trends for specific medical topics?</a:t>
            </a:r>
            <a:endParaRPr sz="1400"/>
          </a:p>
          <a:p>
            <a:pPr marL="457200" lvl="0" indent="-317500" algn="l" rtl="0">
              <a:spcBef>
                <a:spcPts val="0"/>
              </a:spcBef>
              <a:spcAft>
                <a:spcPts val="0"/>
              </a:spcAft>
              <a:buSzPts val="1400"/>
              <a:buChar char="●"/>
            </a:pPr>
            <a:r>
              <a:rPr lang="en" sz="1400"/>
              <a:t>Can we automatically summarize the contents of a given published article?</a:t>
            </a:r>
            <a:endParaRPr sz="1400"/>
          </a:p>
          <a:p>
            <a:pPr marL="457200" lvl="0" indent="-317500" algn="l" rtl="0">
              <a:spcBef>
                <a:spcPts val="0"/>
              </a:spcBef>
              <a:spcAft>
                <a:spcPts val="0"/>
              </a:spcAft>
              <a:buSzPts val="1400"/>
              <a:buChar char="●"/>
            </a:pPr>
            <a:r>
              <a:rPr lang="en" sz="1400"/>
              <a:t>Can we identify the key concepts found in a body of literature?</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Phases</a:t>
            </a:r>
            <a:endParaRPr/>
          </a:p>
        </p:txBody>
      </p:sp>
      <p:sp>
        <p:nvSpPr>
          <p:cNvPr id="348" name="Google Shape;348;p57"/>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t>This project will run for twelve weeks and will consist of four phases.</a:t>
            </a:r>
            <a:endParaRPr sz="1600"/>
          </a:p>
          <a:p>
            <a:pPr marL="457200" lvl="0" indent="-330200" algn="l" rtl="0">
              <a:spcBef>
                <a:spcPts val="1600"/>
              </a:spcBef>
              <a:spcAft>
                <a:spcPts val="0"/>
              </a:spcAft>
              <a:buSzPts val="1600"/>
              <a:buChar char="●"/>
            </a:pPr>
            <a:r>
              <a:rPr lang="en" sz="1600" b="1"/>
              <a:t>Phase 1.</a:t>
            </a:r>
            <a:r>
              <a:rPr lang="en" sz="1600"/>
              <a:t> Understand the project context, obtain data, conduct exploratory data analysis, and conduct industry research.</a:t>
            </a:r>
            <a:endParaRPr/>
          </a:p>
          <a:p>
            <a:pPr marL="457200" lvl="0" indent="-330200" algn="l" rtl="0">
              <a:spcBef>
                <a:spcPts val="0"/>
              </a:spcBef>
              <a:spcAft>
                <a:spcPts val="0"/>
              </a:spcAft>
              <a:buSzPts val="1600"/>
              <a:buChar char="●"/>
            </a:pPr>
            <a:r>
              <a:rPr lang="en" sz="1600" b="1"/>
              <a:t>Phase 2. </a:t>
            </a:r>
            <a:r>
              <a:rPr lang="en" sz="1600"/>
              <a:t>Conduct text analysis on medical literature; develop proof-of-concept model.</a:t>
            </a:r>
            <a:endParaRPr sz="1600"/>
          </a:p>
          <a:p>
            <a:pPr marL="457200" lvl="0" indent="-330200" algn="l" rtl="0">
              <a:spcBef>
                <a:spcPts val="0"/>
              </a:spcBef>
              <a:spcAft>
                <a:spcPts val="0"/>
              </a:spcAft>
              <a:buSzPts val="1600"/>
              <a:buChar char="●"/>
            </a:pPr>
            <a:r>
              <a:rPr lang="en" sz="1600" b="1"/>
              <a:t>Phase 3.</a:t>
            </a:r>
            <a:r>
              <a:rPr lang="en" sz="1600"/>
              <a:t> Document findings and complete report.</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352"/>
        <p:cNvGrpSpPr/>
        <p:nvPr/>
      </p:nvGrpSpPr>
      <p:grpSpPr>
        <a:xfrm>
          <a:off x="0" y="0"/>
          <a:ext cx="0" cy="0"/>
          <a:chOff x="0" y="0"/>
          <a:chExt cx="0" cy="0"/>
        </a:xfrm>
      </p:grpSpPr>
      <p:sp>
        <p:nvSpPr>
          <p:cNvPr id="353" name="Google Shape;353;p58"/>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Analysis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 Overview</a:t>
            </a:r>
            <a:endParaRPr/>
          </a:p>
        </p:txBody>
      </p:sp>
      <p:sp>
        <p:nvSpPr>
          <p:cNvPr id="364" name="Google Shape;364;p60"/>
          <p:cNvSpPr txBox="1">
            <a:spLocks noGrp="1"/>
          </p:cNvSpPr>
          <p:nvPr>
            <p:ph type="body" idx="1"/>
          </p:nvPr>
        </p:nvSpPr>
        <p:spPr>
          <a:xfrm>
            <a:off x="2410100" y="1466850"/>
            <a:ext cx="6321600" cy="32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 for this project was sourced from the National Library of Medicine’s PubMed and MEDLINE citation repositories. These repositories hold 29M+ bibliographic citations for published works in the field of science, specifically biomedicine. Data dimensions of interest include:</a:t>
            </a:r>
            <a:endParaRPr sz="1400"/>
          </a:p>
          <a:p>
            <a:pPr marL="457200" lvl="0" indent="-317500" algn="l" rtl="0">
              <a:spcBef>
                <a:spcPts val="1600"/>
              </a:spcBef>
              <a:spcAft>
                <a:spcPts val="0"/>
              </a:spcAft>
              <a:buSzPts val="1400"/>
              <a:buChar char="●"/>
            </a:pPr>
            <a:r>
              <a:rPr lang="en" sz="1400"/>
              <a:t>Abstracts</a:t>
            </a:r>
            <a:endParaRPr sz="1400"/>
          </a:p>
          <a:p>
            <a:pPr marL="457200" lvl="0" indent="-317500" algn="l" rtl="0">
              <a:spcBef>
                <a:spcPts val="0"/>
              </a:spcBef>
              <a:spcAft>
                <a:spcPts val="0"/>
              </a:spcAft>
              <a:buSzPts val="1400"/>
              <a:buChar char="●"/>
            </a:pPr>
            <a:r>
              <a:rPr lang="en" sz="1400"/>
              <a:t>Author name and affiliation</a:t>
            </a:r>
            <a:endParaRPr sz="1400"/>
          </a:p>
          <a:p>
            <a:pPr marL="457200" lvl="0" indent="-317500" algn="l" rtl="0">
              <a:spcBef>
                <a:spcPts val="0"/>
              </a:spcBef>
              <a:spcAft>
                <a:spcPts val="0"/>
              </a:spcAft>
              <a:buSzPts val="1400"/>
              <a:buChar char="●"/>
            </a:pPr>
            <a:r>
              <a:rPr lang="en" sz="1400"/>
              <a:t>Funder name</a:t>
            </a:r>
            <a:endParaRPr sz="1400"/>
          </a:p>
          <a:p>
            <a:pPr marL="457200" lvl="0" indent="-317500" algn="l" rtl="0">
              <a:spcBef>
                <a:spcPts val="0"/>
              </a:spcBef>
              <a:spcAft>
                <a:spcPts val="0"/>
              </a:spcAft>
              <a:buSzPts val="1400"/>
              <a:buChar char="●"/>
            </a:pPr>
            <a:r>
              <a:rPr lang="en" sz="1400"/>
              <a:t>Citation references</a:t>
            </a:r>
            <a:endParaRPr sz="1400"/>
          </a:p>
          <a:p>
            <a:pPr marL="0" lvl="0" indent="0" algn="l" rtl="0">
              <a:spcBef>
                <a:spcPts val="1600"/>
              </a:spcBef>
              <a:spcAft>
                <a:spcPts val="1600"/>
              </a:spcAft>
              <a:buNone/>
            </a:pPr>
            <a:r>
              <a:rPr lang="en" sz="1400"/>
              <a:t>The data is provided by the National Library of Medicine, free of charge, in XML format, and is considered an authoritative repository of medical literature and citations.</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 Castleman Disease</a:t>
            </a:r>
            <a:endParaRPr/>
          </a:p>
        </p:txBody>
      </p:sp>
      <p:sp>
        <p:nvSpPr>
          <p:cNvPr id="370" name="Google Shape;370;p61"/>
          <p:cNvSpPr txBox="1">
            <a:spLocks noGrp="1"/>
          </p:cNvSpPr>
          <p:nvPr>
            <p:ph type="body" idx="1"/>
          </p:nvPr>
        </p:nvSpPr>
        <p:spPr>
          <a:xfrm>
            <a:off x="2410100" y="1466850"/>
            <a:ext cx="6321600" cy="32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 order to focus this research on text-mining applications rather than Big Data infrastructure approaches, I have chosen to focus on a single disease: Castleman Disease.</a:t>
            </a:r>
            <a:endParaRPr sz="1400"/>
          </a:p>
          <a:p>
            <a:pPr marL="0" lvl="0" indent="0" algn="l" rtl="0">
              <a:spcBef>
                <a:spcPts val="1600"/>
              </a:spcBef>
              <a:spcAft>
                <a:spcPts val="0"/>
              </a:spcAft>
              <a:buNone/>
            </a:pPr>
            <a:r>
              <a:rPr lang="en" sz="1400"/>
              <a:t>A subset of the 29M MEDLINE/Pubmed articles was selected by searching for </a:t>
            </a:r>
            <a:r>
              <a:rPr lang="en" sz="1400">
                <a:highlight>
                  <a:srgbClr val="D9D9D9"/>
                </a:highlight>
                <a:latin typeface="Courier New"/>
                <a:ea typeface="Courier New"/>
                <a:cs typeface="Courier New"/>
                <a:sym typeface="Courier New"/>
              </a:rPr>
              <a:t>”Castleman Disease” [MeSH Terms]</a:t>
            </a:r>
            <a:r>
              <a:rPr lang="en" sz="1400"/>
              <a:t> via the Pubmed interface.</a:t>
            </a:r>
            <a:endParaRPr sz="1400"/>
          </a:p>
          <a:p>
            <a:pPr marL="0" lvl="0" indent="0" algn="l" rtl="0">
              <a:spcBef>
                <a:spcPts val="1600"/>
              </a:spcBef>
              <a:spcAft>
                <a:spcPts val="0"/>
              </a:spcAft>
              <a:buNone/>
            </a:pPr>
            <a:r>
              <a:rPr lang="en" sz="1400"/>
              <a:t>The result is 2417 articles curated by the NLM and aligned to the MeSH heading specific to Castleman Disease.</a:t>
            </a:r>
            <a:endParaRPr sz="1400"/>
          </a:p>
          <a:p>
            <a:pPr marL="0" lvl="0" indent="0" algn="l" rtl="0">
              <a:spcBef>
                <a:spcPts val="1600"/>
              </a:spcBef>
              <a:spcAft>
                <a:spcPts val="1600"/>
              </a:spcAft>
              <a:buNone/>
            </a:pPr>
            <a:endParaRPr sz="1400"/>
          </a:p>
        </p:txBody>
      </p:sp>
      <p:sp>
        <p:nvSpPr>
          <p:cNvPr id="371" name="Google Shape;371;p61"/>
          <p:cNvSpPr txBox="1"/>
          <p:nvPr/>
        </p:nvSpPr>
        <p:spPr>
          <a:xfrm>
            <a:off x="252575" y="752900"/>
            <a:ext cx="2055000" cy="398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999999"/>
                </a:solidFill>
                <a:latin typeface="Lato"/>
                <a:ea typeface="Lato"/>
                <a:cs typeface="Lato"/>
                <a:sym typeface="Lato"/>
              </a:rPr>
              <a:t>Castleman Disease is a rare disease of the lymph nodes and was first described by Benjamin Castleman in 1956.</a:t>
            </a:r>
            <a:endParaRPr sz="1800">
              <a:solidFill>
                <a:srgbClr val="999999"/>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 Challenges</a:t>
            </a:r>
            <a:endParaRPr/>
          </a:p>
        </p:txBody>
      </p:sp>
      <p:sp>
        <p:nvSpPr>
          <p:cNvPr id="377" name="Google Shape;377;p62"/>
          <p:cNvSpPr txBox="1">
            <a:spLocks noGrp="1"/>
          </p:cNvSpPr>
          <p:nvPr>
            <p:ph type="body" idx="1"/>
          </p:nvPr>
        </p:nvSpPr>
        <p:spPr>
          <a:xfrm>
            <a:off x="2410100" y="1084875"/>
            <a:ext cx="6438000" cy="3586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Arial"/>
              <a:buChar char="●"/>
            </a:pPr>
            <a:r>
              <a:rPr lang="en" sz="1400" b="1"/>
              <a:t>Author Disambiguation. </a:t>
            </a:r>
            <a:r>
              <a:rPr lang="en" sz="1400"/>
              <a:t>Author information is stored inconsistently and as a string. Use of standard identifiers, such as ORCID, is sparse.</a:t>
            </a:r>
            <a:endParaRPr/>
          </a:p>
          <a:p>
            <a:pPr marL="457200" lvl="0" indent="-317500" algn="l" rtl="0">
              <a:lnSpc>
                <a:spcPct val="150000"/>
              </a:lnSpc>
              <a:spcBef>
                <a:spcPts val="0"/>
              </a:spcBef>
              <a:spcAft>
                <a:spcPts val="0"/>
              </a:spcAft>
              <a:buSzPts val="1400"/>
              <a:buFont typeface="Arial"/>
              <a:buChar char="●"/>
            </a:pPr>
            <a:r>
              <a:rPr lang="en" sz="1400" b="1"/>
              <a:t>Full-Text Articles Limited. </a:t>
            </a:r>
            <a:r>
              <a:rPr lang="en" sz="1400"/>
              <a:t>The full-text of an article is available for only some articles.</a:t>
            </a:r>
            <a:endParaRPr sz="1400"/>
          </a:p>
          <a:p>
            <a:pPr marL="457200" lvl="0" indent="-317500" algn="l" rtl="0">
              <a:lnSpc>
                <a:spcPct val="150000"/>
              </a:lnSpc>
              <a:spcBef>
                <a:spcPts val="0"/>
              </a:spcBef>
              <a:spcAft>
                <a:spcPts val="0"/>
              </a:spcAft>
              <a:buSzPts val="1400"/>
              <a:buChar char="●"/>
            </a:pPr>
            <a:r>
              <a:rPr lang="en" sz="1400" b="1"/>
              <a:t>Open Access License Not Present.</a:t>
            </a:r>
            <a:r>
              <a:rPr lang="en" sz="1400"/>
              <a:t> MEDLINE does not provide Open Access licenses.</a:t>
            </a:r>
            <a:endParaRPr sz="1400"/>
          </a:p>
          <a:p>
            <a:pPr marL="457200" lvl="0" indent="-317500" algn="l" rtl="0">
              <a:lnSpc>
                <a:spcPct val="150000"/>
              </a:lnSpc>
              <a:spcBef>
                <a:spcPts val="0"/>
              </a:spcBef>
              <a:spcAft>
                <a:spcPts val="0"/>
              </a:spcAft>
              <a:buSzPts val="1400"/>
              <a:buChar char="●"/>
            </a:pPr>
            <a:r>
              <a:rPr lang="en" sz="1400" b="1"/>
              <a:t>Country Names Inconsistent. </a:t>
            </a:r>
            <a:r>
              <a:rPr lang="en" sz="1400"/>
              <a:t>The country names provided for publishers are inconsistent and do not match up to a standard. </a:t>
            </a:r>
            <a:endParaRPr sz="1400"/>
          </a:p>
          <a:p>
            <a:pPr marL="457200" lvl="0" indent="-317500" algn="l" rtl="0">
              <a:lnSpc>
                <a:spcPct val="150000"/>
              </a:lnSpc>
              <a:spcBef>
                <a:spcPts val="0"/>
              </a:spcBef>
              <a:spcAft>
                <a:spcPts val="0"/>
              </a:spcAft>
              <a:buSzPts val="1400"/>
              <a:buChar char="●"/>
            </a:pPr>
            <a:r>
              <a:rPr lang="en" sz="1400" b="1"/>
              <a:t>Funder Country Not Provided. </a:t>
            </a:r>
            <a:r>
              <a:rPr lang="en" sz="1400"/>
              <a:t>The country for grant funders is rarely provided. Whereas there are 58 different countries provided for the publishers in my dataset, only two (USA and UK) are provided for funders.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 Clean-up &amp; Manipulation</a:t>
            </a:r>
            <a:endParaRPr/>
          </a:p>
        </p:txBody>
      </p:sp>
      <p:sp>
        <p:nvSpPr>
          <p:cNvPr id="383" name="Google Shape;383;p63"/>
          <p:cNvSpPr txBox="1">
            <a:spLocks noGrp="1"/>
          </p:cNvSpPr>
          <p:nvPr>
            <p:ph type="body" idx="1"/>
          </p:nvPr>
        </p:nvSpPr>
        <p:spPr>
          <a:xfrm>
            <a:off x="2410100" y="1750675"/>
            <a:ext cx="6321600" cy="26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One reason I selected MEDLINE/Pubmed data is because it is a curated dataset and is a recognized, authoritative source. Since it is curated, the data is generally clean. The data is provided in XML with a published DTD and schema.</a:t>
            </a:r>
            <a:endParaRPr sz="1600"/>
          </a:p>
          <a:p>
            <a:pPr marL="0" lvl="0" indent="0" algn="l" rtl="0">
              <a:spcBef>
                <a:spcPts val="1600"/>
              </a:spcBef>
              <a:spcAft>
                <a:spcPts val="1600"/>
              </a:spcAft>
              <a:buNone/>
            </a:pPr>
            <a:r>
              <a:rPr lang="en" sz="1600"/>
              <a:t>The majority of effort working with this data was spent extracting data from XML and working with text stored as strings.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Recommended Reading Path</a:t>
            </a:r>
            <a:endParaRPr/>
          </a:p>
        </p:txBody>
      </p:sp>
      <p:sp>
        <p:nvSpPr>
          <p:cNvPr id="153" name="Google Shape;153;p28"/>
          <p:cNvSpPr txBox="1">
            <a:spLocks noGrp="1"/>
          </p:cNvSpPr>
          <p:nvPr>
            <p:ph type="body" idx="1"/>
          </p:nvPr>
        </p:nvSpPr>
        <p:spPr>
          <a:xfrm>
            <a:off x="2400300" y="1119875"/>
            <a:ext cx="3344400" cy="3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Executive Path</a:t>
            </a:r>
            <a:endParaRPr/>
          </a:p>
          <a:p>
            <a:pPr marL="457200" lvl="0" indent="-317500" algn="l" rtl="0">
              <a:spcBef>
                <a:spcPts val="1600"/>
              </a:spcBef>
              <a:spcAft>
                <a:spcPts val="0"/>
              </a:spcAft>
              <a:buClr>
                <a:srgbClr val="CC0000"/>
              </a:buClr>
              <a:buSzPts val="1400"/>
              <a:buChar char="●"/>
            </a:pPr>
            <a:r>
              <a:rPr lang="en">
                <a:solidFill>
                  <a:srgbClr val="CC0000"/>
                </a:solidFill>
              </a:rPr>
              <a:t>Executive Summary (5)</a:t>
            </a:r>
            <a:endParaRPr>
              <a:solidFill>
                <a:srgbClr val="CC0000"/>
              </a:solidFill>
            </a:endParaRPr>
          </a:p>
          <a:p>
            <a:pPr marL="457200" lvl="0" indent="-317500" algn="l" rtl="0">
              <a:spcBef>
                <a:spcPts val="0"/>
              </a:spcBef>
              <a:spcAft>
                <a:spcPts val="0"/>
              </a:spcAft>
              <a:buClr>
                <a:srgbClr val="999999"/>
              </a:buClr>
              <a:buSzPts val="1400"/>
              <a:buChar char="●"/>
            </a:pPr>
            <a:r>
              <a:rPr lang="en">
                <a:solidFill>
                  <a:srgbClr val="999999"/>
                </a:solidFill>
              </a:rPr>
              <a:t>Explanation of Deliverables</a:t>
            </a:r>
            <a:endParaRPr>
              <a:solidFill>
                <a:srgbClr val="999999"/>
              </a:solidFill>
            </a:endParaRPr>
          </a:p>
          <a:p>
            <a:pPr marL="457200" lvl="0" indent="-317500" algn="l" rtl="0">
              <a:spcBef>
                <a:spcPts val="0"/>
              </a:spcBef>
              <a:spcAft>
                <a:spcPts val="0"/>
              </a:spcAft>
              <a:buClr>
                <a:srgbClr val="CC0000"/>
              </a:buClr>
              <a:buSzPts val="1400"/>
              <a:buChar char="●"/>
            </a:pPr>
            <a:r>
              <a:rPr lang="en">
                <a:solidFill>
                  <a:srgbClr val="CC0000"/>
                </a:solidFill>
              </a:rPr>
              <a:t>Project Context (13)</a:t>
            </a:r>
            <a:endParaRPr>
              <a:solidFill>
                <a:srgbClr val="CC0000"/>
              </a:solidFill>
            </a:endParaRPr>
          </a:p>
          <a:p>
            <a:pPr marL="457200" lvl="0" indent="-317500" algn="l" rtl="0">
              <a:spcBef>
                <a:spcPts val="0"/>
              </a:spcBef>
              <a:spcAft>
                <a:spcPts val="0"/>
              </a:spcAft>
              <a:buClr>
                <a:srgbClr val="999999"/>
              </a:buClr>
              <a:buSzPts val="1400"/>
              <a:buChar char="●"/>
            </a:pPr>
            <a:r>
              <a:rPr lang="en">
                <a:solidFill>
                  <a:srgbClr val="999999"/>
                </a:solidFill>
              </a:rPr>
              <a:t>Project Plan</a:t>
            </a:r>
            <a:endParaRPr>
              <a:solidFill>
                <a:srgbClr val="999999"/>
              </a:solidFill>
            </a:endParaRPr>
          </a:p>
          <a:p>
            <a:pPr marL="457200" lvl="0" indent="-317500" algn="l" rtl="0">
              <a:spcBef>
                <a:spcPts val="0"/>
              </a:spcBef>
              <a:spcAft>
                <a:spcPts val="0"/>
              </a:spcAft>
              <a:buClr>
                <a:srgbClr val="999999"/>
              </a:buClr>
              <a:buSzPts val="1400"/>
              <a:buChar char="●"/>
            </a:pPr>
            <a:r>
              <a:rPr lang="en">
                <a:solidFill>
                  <a:srgbClr val="999999"/>
                </a:solidFill>
              </a:rPr>
              <a:t>Exploratory Analysis</a:t>
            </a:r>
            <a:endParaRPr>
              <a:solidFill>
                <a:srgbClr val="999999"/>
              </a:solidFill>
            </a:endParaRPr>
          </a:p>
          <a:p>
            <a:pPr marL="914400" lvl="1" indent="-304800" algn="l" rtl="0">
              <a:spcBef>
                <a:spcPts val="0"/>
              </a:spcBef>
              <a:spcAft>
                <a:spcPts val="0"/>
              </a:spcAft>
              <a:buClr>
                <a:srgbClr val="999999"/>
              </a:buClr>
              <a:buSzPts val="1200"/>
              <a:buChar char="○"/>
            </a:pPr>
            <a:r>
              <a:rPr lang="en">
                <a:solidFill>
                  <a:srgbClr val="999999"/>
                </a:solidFill>
              </a:rPr>
              <a:t>The Data</a:t>
            </a:r>
            <a:endParaRPr>
              <a:solidFill>
                <a:srgbClr val="999999"/>
              </a:solidFill>
            </a:endParaRPr>
          </a:p>
          <a:p>
            <a:pPr marL="914400" lvl="1" indent="-304800" algn="l" rtl="0">
              <a:spcBef>
                <a:spcPts val="0"/>
              </a:spcBef>
              <a:spcAft>
                <a:spcPts val="0"/>
              </a:spcAft>
              <a:buClr>
                <a:srgbClr val="999999"/>
              </a:buClr>
              <a:buSzPts val="1200"/>
              <a:buChar char="○"/>
            </a:pPr>
            <a:r>
              <a:rPr lang="en">
                <a:solidFill>
                  <a:srgbClr val="999999"/>
                </a:solidFill>
              </a:rPr>
              <a:t>Exploratory Analysis</a:t>
            </a:r>
            <a:endParaRPr>
              <a:solidFill>
                <a:srgbClr val="999999"/>
              </a:solidFill>
            </a:endParaRPr>
          </a:p>
          <a:p>
            <a:pPr marL="457200" lvl="0" indent="-317500" algn="l" rtl="0">
              <a:spcBef>
                <a:spcPts val="0"/>
              </a:spcBef>
              <a:spcAft>
                <a:spcPts val="0"/>
              </a:spcAft>
              <a:buClr>
                <a:srgbClr val="CC0000"/>
              </a:buClr>
              <a:buSzPts val="1400"/>
              <a:buChar char="●"/>
            </a:pPr>
            <a:r>
              <a:rPr lang="en">
                <a:solidFill>
                  <a:srgbClr val="CC0000"/>
                </a:solidFill>
              </a:rPr>
              <a:t>Findings + Recommendations (69)</a:t>
            </a:r>
            <a:endParaRPr>
              <a:solidFill>
                <a:srgbClr val="CC0000"/>
              </a:solidFill>
            </a:endParaRPr>
          </a:p>
          <a:p>
            <a:pPr marL="914400" lvl="1" indent="-304800" algn="l" rtl="0">
              <a:spcBef>
                <a:spcPts val="0"/>
              </a:spcBef>
              <a:spcAft>
                <a:spcPts val="0"/>
              </a:spcAft>
              <a:buClr>
                <a:srgbClr val="CC0000"/>
              </a:buClr>
              <a:buSzPts val="1200"/>
              <a:buChar char="○"/>
            </a:pPr>
            <a:r>
              <a:rPr lang="en">
                <a:solidFill>
                  <a:srgbClr val="CC0000"/>
                </a:solidFill>
              </a:rPr>
              <a:t>Review of Hypotheses (70)</a:t>
            </a:r>
            <a:endParaRPr>
              <a:solidFill>
                <a:srgbClr val="CC0000"/>
              </a:solidFill>
            </a:endParaRPr>
          </a:p>
          <a:p>
            <a:pPr marL="914400" lvl="1" indent="-304800" algn="l" rtl="0">
              <a:spcBef>
                <a:spcPts val="0"/>
              </a:spcBef>
              <a:spcAft>
                <a:spcPts val="0"/>
              </a:spcAft>
              <a:buClr>
                <a:srgbClr val="CC0000"/>
              </a:buClr>
              <a:buSzPts val="1200"/>
              <a:buChar char="○"/>
            </a:pPr>
            <a:r>
              <a:rPr lang="en">
                <a:solidFill>
                  <a:srgbClr val="CC0000"/>
                </a:solidFill>
              </a:rPr>
              <a:t>Recommendations (74)</a:t>
            </a:r>
            <a:endParaRPr>
              <a:solidFill>
                <a:srgbClr val="CC0000"/>
              </a:solidFill>
            </a:endParaRPr>
          </a:p>
          <a:p>
            <a:pPr marL="457200" lvl="0" indent="-317500" algn="l" rtl="0">
              <a:spcBef>
                <a:spcPts val="0"/>
              </a:spcBef>
              <a:spcAft>
                <a:spcPts val="0"/>
              </a:spcAft>
              <a:buClr>
                <a:srgbClr val="CC0000"/>
              </a:buClr>
              <a:buSzPts val="1400"/>
              <a:buChar char="●"/>
            </a:pPr>
            <a:r>
              <a:rPr lang="en">
                <a:solidFill>
                  <a:srgbClr val="CC0000"/>
                </a:solidFill>
              </a:rPr>
              <a:t>Future Research (78)</a:t>
            </a:r>
            <a:endParaRPr>
              <a:solidFill>
                <a:srgbClr val="CC0000"/>
              </a:solidFill>
            </a:endParaRPr>
          </a:p>
          <a:p>
            <a:pPr marL="457200" lvl="0" indent="-317500" algn="l" rtl="0">
              <a:spcBef>
                <a:spcPts val="0"/>
              </a:spcBef>
              <a:spcAft>
                <a:spcPts val="0"/>
              </a:spcAft>
              <a:buClr>
                <a:srgbClr val="999999"/>
              </a:buClr>
              <a:buSzPts val="1400"/>
              <a:buChar char="●"/>
            </a:pPr>
            <a:r>
              <a:rPr lang="en">
                <a:solidFill>
                  <a:srgbClr val="CC0000"/>
                </a:solidFill>
              </a:rPr>
              <a:t>1-Page Summary (80)</a:t>
            </a:r>
            <a:endParaRPr>
              <a:solidFill>
                <a:srgbClr val="999999"/>
              </a:solidFill>
            </a:endParaRPr>
          </a:p>
          <a:p>
            <a:pPr marL="457200" lvl="0" indent="-317500" algn="l" rtl="0">
              <a:spcBef>
                <a:spcPts val="0"/>
              </a:spcBef>
              <a:spcAft>
                <a:spcPts val="0"/>
              </a:spcAft>
              <a:buClr>
                <a:srgbClr val="999999"/>
              </a:buClr>
              <a:buSzPts val="1400"/>
              <a:buChar char="●"/>
            </a:pPr>
            <a:r>
              <a:rPr lang="en">
                <a:solidFill>
                  <a:srgbClr val="999999"/>
                </a:solidFill>
              </a:rPr>
              <a:t>References</a:t>
            </a:r>
            <a:endParaRPr>
              <a:solidFill>
                <a:srgbClr val="CC0000"/>
              </a:solidFill>
            </a:endParaRPr>
          </a:p>
        </p:txBody>
      </p:sp>
      <p:sp>
        <p:nvSpPr>
          <p:cNvPr id="154" name="Google Shape;154;p28"/>
          <p:cNvSpPr txBox="1">
            <a:spLocks noGrp="1"/>
          </p:cNvSpPr>
          <p:nvPr>
            <p:ph type="body" idx="2"/>
          </p:nvPr>
        </p:nvSpPr>
        <p:spPr>
          <a:xfrm>
            <a:off x="5650575" y="1119975"/>
            <a:ext cx="3344400" cy="3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Analyst Path</a:t>
            </a:r>
            <a:endParaRPr/>
          </a:p>
          <a:p>
            <a:pPr marL="457200" lvl="0" indent="-317500" algn="l" rtl="0">
              <a:spcBef>
                <a:spcPts val="1600"/>
              </a:spcBef>
              <a:spcAft>
                <a:spcPts val="0"/>
              </a:spcAft>
              <a:buClr>
                <a:srgbClr val="999999"/>
              </a:buClr>
              <a:buSzPts val="1400"/>
              <a:buChar char="●"/>
            </a:pPr>
            <a:r>
              <a:rPr lang="en">
                <a:solidFill>
                  <a:srgbClr val="999999"/>
                </a:solidFill>
              </a:rPr>
              <a:t>Executive Summary</a:t>
            </a:r>
            <a:endParaRPr>
              <a:solidFill>
                <a:srgbClr val="999999"/>
              </a:solidFill>
            </a:endParaRPr>
          </a:p>
          <a:p>
            <a:pPr marL="457200" lvl="0" indent="-317500" algn="l" rtl="0">
              <a:spcBef>
                <a:spcPts val="0"/>
              </a:spcBef>
              <a:spcAft>
                <a:spcPts val="0"/>
              </a:spcAft>
              <a:buClr>
                <a:srgbClr val="999999"/>
              </a:buClr>
              <a:buSzPts val="1400"/>
              <a:buChar char="●"/>
            </a:pPr>
            <a:r>
              <a:rPr lang="en">
                <a:solidFill>
                  <a:srgbClr val="999999"/>
                </a:solidFill>
              </a:rPr>
              <a:t>Explanation of Deliverables</a:t>
            </a:r>
            <a:endParaRPr>
              <a:solidFill>
                <a:srgbClr val="999999"/>
              </a:solidFill>
            </a:endParaRPr>
          </a:p>
          <a:p>
            <a:pPr marL="457200" lvl="0" indent="-317500" algn="l" rtl="0">
              <a:spcBef>
                <a:spcPts val="0"/>
              </a:spcBef>
              <a:spcAft>
                <a:spcPts val="0"/>
              </a:spcAft>
              <a:buClr>
                <a:srgbClr val="CC0000"/>
              </a:buClr>
              <a:buSzPts val="1400"/>
              <a:buChar char="●"/>
            </a:pPr>
            <a:r>
              <a:rPr lang="en">
                <a:solidFill>
                  <a:srgbClr val="CC0000"/>
                </a:solidFill>
              </a:rPr>
              <a:t>Project Context (13)</a:t>
            </a:r>
            <a:endParaRPr>
              <a:solidFill>
                <a:srgbClr val="000000"/>
              </a:solidFill>
            </a:endParaRPr>
          </a:p>
          <a:p>
            <a:pPr marL="457200" lvl="0" indent="-317500" algn="l" rtl="0">
              <a:spcBef>
                <a:spcPts val="0"/>
              </a:spcBef>
              <a:spcAft>
                <a:spcPts val="0"/>
              </a:spcAft>
              <a:buClr>
                <a:srgbClr val="999999"/>
              </a:buClr>
              <a:buSzPts val="1400"/>
              <a:buChar char="●"/>
            </a:pPr>
            <a:r>
              <a:rPr lang="en">
                <a:solidFill>
                  <a:srgbClr val="999999"/>
                </a:solidFill>
              </a:rPr>
              <a:t>Project Plan</a:t>
            </a:r>
            <a:endParaRPr>
              <a:solidFill>
                <a:srgbClr val="999999"/>
              </a:solidFill>
            </a:endParaRPr>
          </a:p>
          <a:p>
            <a:pPr marL="457200" lvl="0" indent="-317500" algn="l" rtl="0">
              <a:spcBef>
                <a:spcPts val="0"/>
              </a:spcBef>
              <a:spcAft>
                <a:spcPts val="0"/>
              </a:spcAft>
              <a:buClr>
                <a:srgbClr val="CC0000"/>
              </a:buClr>
              <a:buSzPts val="1400"/>
              <a:buChar char="●"/>
            </a:pPr>
            <a:r>
              <a:rPr lang="en">
                <a:solidFill>
                  <a:srgbClr val="CC0000"/>
                </a:solidFill>
              </a:rPr>
              <a:t>Exploratory Analysis (34)</a:t>
            </a:r>
            <a:endParaRPr>
              <a:solidFill>
                <a:srgbClr val="CC0000"/>
              </a:solidFill>
            </a:endParaRPr>
          </a:p>
          <a:p>
            <a:pPr marL="914400" lvl="1" indent="-304800" algn="l" rtl="0">
              <a:spcBef>
                <a:spcPts val="0"/>
              </a:spcBef>
              <a:spcAft>
                <a:spcPts val="0"/>
              </a:spcAft>
              <a:buClr>
                <a:srgbClr val="CC0000"/>
              </a:buClr>
              <a:buSzPts val="1200"/>
              <a:buChar char="○"/>
            </a:pPr>
            <a:r>
              <a:rPr lang="en">
                <a:solidFill>
                  <a:srgbClr val="CC0000"/>
                </a:solidFill>
              </a:rPr>
              <a:t>The Data (35)</a:t>
            </a:r>
            <a:endParaRPr>
              <a:solidFill>
                <a:srgbClr val="CC0000"/>
              </a:solidFill>
            </a:endParaRPr>
          </a:p>
          <a:p>
            <a:pPr marL="914400" lvl="1" indent="-304800" algn="l" rtl="0">
              <a:spcBef>
                <a:spcPts val="0"/>
              </a:spcBef>
              <a:spcAft>
                <a:spcPts val="0"/>
              </a:spcAft>
              <a:buClr>
                <a:srgbClr val="CC0000"/>
              </a:buClr>
              <a:buSzPts val="1200"/>
              <a:buChar char="○"/>
            </a:pPr>
            <a:r>
              <a:rPr lang="en">
                <a:solidFill>
                  <a:srgbClr val="CC0000"/>
                </a:solidFill>
              </a:rPr>
              <a:t>Exploratory Analysis (40)</a:t>
            </a:r>
            <a:endParaRPr>
              <a:solidFill>
                <a:srgbClr val="CC0000"/>
              </a:solidFill>
            </a:endParaRPr>
          </a:p>
          <a:p>
            <a:pPr marL="457200" lvl="0" indent="-317500" algn="l" rtl="0">
              <a:spcBef>
                <a:spcPts val="0"/>
              </a:spcBef>
              <a:spcAft>
                <a:spcPts val="0"/>
              </a:spcAft>
              <a:buClr>
                <a:srgbClr val="CC0000"/>
              </a:buClr>
              <a:buSzPts val="1400"/>
              <a:buChar char="●"/>
            </a:pPr>
            <a:r>
              <a:rPr lang="en">
                <a:solidFill>
                  <a:srgbClr val="CC0000"/>
                </a:solidFill>
              </a:rPr>
              <a:t>Findings + Recommendations (69)</a:t>
            </a:r>
            <a:endParaRPr>
              <a:solidFill>
                <a:srgbClr val="CC0000"/>
              </a:solidFill>
            </a:endParaRPr>
          </a:p>
          <a:p>
            <a:pPr marL="914400" lvl="1" indent="-304800" algn="l" rtl="0">
              <a:spcBef>
                <a:spcPts val="0"/>
              </a:spcBef>
              <a:spcAft>
                <a:spcPts val="0"/>
              </a:spcAft>
              <a:buClr>
                <a:srgbClr val="CC0000"/>
              </a:buClr>
              <a:buSzPts val="1200"/>
              <a:buChar char="○"/>
            </a:pPr>
            <a:r>
              <a:rPr lang="en">
                <a:solidFill>
                  <a:srgbClr val="CC0000"/>
                </a:solidFill>
              </a:rPr>
              <a:t>Review of Hypotheses (70)</a:t>
            </a:r>
            <a:endParaRPr>
              <a:solidFill>
                <a:srgbClr val="CC0000"/>
              </a:solidFill>
            </a:endParaRPr>
          </a:p>
          <a:p>
            <a:pPr marL="914400" lvl="1" indent="-304800" algn="l" rtl="0">
              <a:spcBef>
                <a:spcPts val="0"/>
              </a:spcBef>
              <a:spcAft>
                <a:spcPts val="0"/>
              </a:spcAft>
              <a:buClr>
                <a:srgbClr val="CC0000"/>
              </a:buClr>
              <a:buSzPts val="1200"/>
              <a:buChar char="○"/>
            </a:pPr>
            <a:r>
              <a:rPr lang="en">
                <a:solidFill>
                  <a:srgbClr val="CC0000"/>
                </a:solidFill>
              </a:rPr>
              <a:t>Recommendations (74)</a:t>
            </a:r>
            <a:endParaRPr>
              <a:solidFill>
                <a:srgbClr val="CC0000"/>
              </a:solidFill>
            </a:endParaRPr>
          </a:p>
          <a:p>
            <a:pPr marL="457200" lvl="0" indent="-317500" algn="l" rtl="0">
              <a:spcBef>
                <a:spcPts val="0"/>
              </a:spcBef>
              <a:spcAft>
                <a:spcPts val="0"/>
              </a:spcAft>
              <a:buClr>
                <a:srgbClr val="CC0000"/>
              </a:buClr>
              <a:buSzPts val="1400"/>
              <a:buChar char="●"/>
            </a:pPr>
            <a:r>
              <a:rPr lang="en">
                <a:solidFill>
                  <a:srgbClr val="CC0000"/>
                </a:solidFill>
              </a:rPr>
              <a:t>Future Research (80)</a:t>
            </a:r>
            <a:endParaRPr>
              <a:solidFill>
                <a:srgbClr val="CC0000"/>
              </a:solidFill>
            </a:endParaRPr>
          </a:p>
          <a:p>
            <a:pPr marL="457200" lvl="0" indent="-317500" algn="l" rtl="0">
              <a:spcBef>
                <a:spcPts val="0"/>
              </a:spcBef>
              <a:spcAft>
                <a:spcPts val="0"/>
              </a:spcAft>
              <a:buClr>
                <a:srgbClr val="999999"/>
              </a:buClr>
              <a:buSzPts val="1400"/>
              <a:buChar char="●"/>
            </a:pPr>
            <a:r>
              <a:rPr lang="en">
                <a:solidFill>
                  <a:srgbClr val="999999"/>
                </a:solidFill>
              </a:rPr>
              <a:t>1-Page Summary</a:t>
            </a:r>
            <a:endParaRPr>
              <a:solidFill>
                <a:srgbClr val="999999"/>
              </a:solidFill>
            </a:endParaRPr>
          </a:p>
          <a:p>
            <a:pPr marL="457200" lvl="0" indent="-317500" algn="l" rtl="0">
              <a:spcBef>
                <a:spcPts val="0"/>
              </a:spcBef>
              <a:spcAft>
                <a:spcPts val="0"/>
              </a:spcAft>
              <a:buClr>
                <a:srgbClr val="999999"/>
              </a:buClr>
              <a:buSzPts val="1400"/>
              <a:buChar char="●"/>
            </a:pPr>
            <a:r>
              <a:rPr lang="en">
                <a:solidFill>
                  <a:srgbClr val="999999"/>
                </a:solidFill>
              </a:rPr>
              <a:t>References</a:t>
            </a:r>
            <a:endParaRPr>
              <a:solidFill>
                <a:srgbClr val="99999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4"/>
          <p:cNvSpPr txBox="1">
            <a:spLocks noGrp="1"/>
          </p:cNvSpPr>
          <p:nvPr>
            <p:ph type="title"/>
          </p:nvPr>
        </p:nvSpPr>
        <p:spPr>
          <a:xfrm>
            <a:off x="283100" y="712150"/>
            <a:ext cx="83814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Exploring the Castleman Disease Literature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392"/>
        <p:cNvGrpSpPr/>
        <p:nvPr/>
      </p:nvGrpSpPr>
      <p:grpSpPr>
        <a:xfrm>
          <a:off x="0" y="0"/>
          <a:ext cx="0" cy="0"/>
          <a:chOff x="0" y="0"/>
          <a:chExt cx="0" cy="0"/>
        </a:xfrm>
      </p:grpSpPr>
      <p:sp>
        <p:nvSpPr>
          <p:cNvPr id="393" name="Google Shape;393;p65"/>
          <p:cNvSpPr txBox="1">
            <a:spLocks noGrp="1"/>
          </p:cNvSpPr>
          <p:nvPr>
            <p:ph type="title"/>
          </p:nvPr>
        </p:nvSpPr>
        <p:spPr>
          <a:xfrm>
            <a:off x="2420775" y="1836825"/>
            <a:ext cx="6321600" cy="16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in which journals, and where, is publishing on Castleman Disease occurring?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6"/>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Most research done this century</a:t>
            </a:r>
            <a:endParaRPr/>
          </a:p>
        </p:txBody>
      </p:sp>
      <p:sp>
        <p:nvSpPr>
          <p:cNvPr id="399" name="Google Shape;399;p66"/>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First described in 1950s</a:t>
            </a:r>
            <a:endParaRPr sz="1400"/>
          </a:p>
          <a:p>
            <a:pPr marL="457200" lvl="0" indent="-317500" algn="l" rtl="0">
              <a:spcBef>
                <a:spcPts val="0"/>
              </a:spcBef>
              <a:spcAft>
                <a:spcPts val="0"/>
              </a:spcAft>
              <a:buSzPts val="1400"/>
              <a:buChar char="●"/>
            </a:pPr>
            <a:r>
              <a:rPr lang="en" sz="1400"/>
              <a:t>Research began in earnest in the 1980s</a:t>
            </a:r>
            <a:endParaRPr sz="1400"/>
          </a:p>
          <a:p>
            <a:pPr marL="457200" lvl="0" indent="-317500" algn="l" rtl="0">
              <a:spcBef>
                <a:spcPts val="0"/>
              </a:spcBef>
              <a:spcAft>
                <a:spcPts val="0"/>
              </a:spcAft>
              <a:buClr>
                <a:srgbClr val="CC0000"/>
              </a:buClr>
              <a:buSzPts val="1400"/>
              <a:buChar char="●"/>
            </a:pPr>
            <a:r>
              <a:rPr lang="en" sz="1400">
                <a:solidFill>
                  <a:srgbClr val="CC0000"/>
                </a:solidFill>
              </a:rPr>
              <a:t>Majority of research done this century</a:t>
            </a:r>
            <a:endParaRPr sz="1400">
              <a:solidFill>
                <a:srgbClr val="CC0000"/>
              </a:solidFill>
            </a:endParaRPr>
          </a:p>
          <a:p>
            <a:pPr marL="457200" lvl="0" indent="-317500" algn="l" rtl="0">
              <a:spcBef>
                <a:spcPts val="0"/>
              </a:spcBef>
              <a:spcAft>
                <a:spcPts val="0"/>
              </a:spcAft>
              <a:buSzPts val="1400"/>
              <a:buChar char="●"/>
            </a:pPr>
            <a:r>
              <a:rPr lang="en" sz="1400"/>
              <a:t>Median year of publication is 2006</a:t>
            </a:r>
            <a:endParaRPr sz="1400"/>
          </a:p>
          <a:p>
            <a:pPr marL="457200" lvl="0" indent="-317500" algn="l" rtl="0">
              <a:spcBef>
                <a:spcPts val="0"/>
              </a:spcBef>
              <a:spcAft>
                <a:spcPts val="0"/>
              </a:spcAft>
              <a:buSzPts val="1400"/>
              <a:buChar char="●"/>
            </a:pPr>
            <a:r>
              <a:rPr lang="en" sz="1400"/>
              <a:t>Overall amount of research is small in volume</a:t>
            </a:r>
            <a:endParaRPr sz="1400"/>
          </a:p>
        </p:txBody>
      </p:sp>
      <p:pic>
        <p:nvPicPr>
          <p:cNvPr id="400" name="Google Shape;400;p66"/>
          <p:cNvPicPr preferRelativeResize="0"/>
          <p:nvPr/>
        </p:nvPicPr>
        <p:blipFill rotWithShape="1">
          <a:blip r:embed="rId3">
            <a:alphaModFix/>
          </a:blip>
          <a:srcRect t="2000" b="1798"/>
          <a:stretch/>
        </p:blipFill>
        <p:spPr>
          <a:xfrm>
            <a:off x="3604600" y="386275"/>
            <a:ext cx="4745002" cy="2856925"/>
          </a:xfrm>
          <a:prstGeom prst="rect">
            <a:avLst/>
          </a:prstGeom>
          <a:noFill/>
          <a:ln>
            <a:noFill/>
          </a:ln>
        </p:spPr>
      </p:pic>
      <p:pic>
        <p:nvPicPr>
          <p:cNvPr id="401" name="Google Shape;401;p66"/>
          <p:cNvPicPr preferRelativeResize="0"/>
          <p:nvPr/>
        </p:nvPicPr>
        <p:blipFill rotWithShape="1">
          <a:blip r:embed="rId4">
            <a:alphaModFix/>
          </a:blip>
          <a:srcRect b="16874"/>
          <a:stretch/>
        </p:blipFill>
        <p:spPr>
          <a:xfrm>
            <a:off x="6230150" y="3492150"/>
            <a:ext cx="2635452" cy="1348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 UK hematology journals are top</a:t>
            </a:r>
            <a:endParaRPr/>
          </a:p>
        </p:txBody>
      </p:sp>
      <p:sp>
        <p:nvSpPr>
          <p:cNvPr id="407" name="Google Shape;407;p6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Top journals are American and British journals</a:t>
            </a:r>
            <a:endParaRPr sz="1400"/>
          </a:p>
          <a:p>
            <a:pPr marL="457200" lvl="0" indent="-317500" algn="l" rtl="0">
              <a:spcBef>
                <a:spcPts val="0"/>
              </a:spcBef>
              <a:spcAft>
                <a:spcPts val="0"/>
              </a:spcAft>
              <a:buSzPts val="1400"/>
              <a:buChar char="●"/>
            </a:pPr>
            <a:r>
              <a:rPr lang="en" sz="1400"/>
              <a:t>Top journals focus on hematology</a:t>
            </a:r>
            <a:endParaRPr sz="1400"/>
          </a:p>
        </p:txBody>
      </p:sp>
      <p:graphicFrame>
        <p:nvGraphicFramePr>
          <p:cNvPr id="408" name="Google Shape;408;p67"/>
          <p:cNvGraphicFramePr/>
          <p:nvPr/>
        </p:nvGraphicFramePr>
        <p:xfrm>
          <a:off x="3910725" y="204000"/>
          <a:ext cx="4795050" cy="4785030"/>
        </p:xfrm>
        <a:graphic>
          <a:graphicData uri="http://schemas.openxmlformats.org/drawingml/2006/table">
            <a:tbl>
              <a:tblPr>
                <a:noFill/>
                <a:tableStyleId>{2726B1E5-7379-404C-A615-DC915A1ADFB9}</a:tableStyleId>
              </a:tblPr>
              <a:tblGrid>
                <a:gridCol w="3713850">
                  <a:extLst>
                    <a:ext uri="{9D8B030D-6E8A-4147-A177-3AD203B41FA5}">
                      <a16:colId xmlns:a16="http://schemas.microsoft.com/office/drawing/2014/main" val="20000"/>
                    </a:ext>
                  </a:extLst>
                </a:gridCol>
                <a:gridCol w="10812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3F3F3"/>
                          </a:solidFill>
                        </a:rPr>
                        <a:t>Journal</a:t>
                      </a:r>
                      <a:endParaRPr b="1">
                        <a:solidFill>
                          <a:srgbClr val="F3F3F3"/>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en" b="1">
                          <a:solidFill>
                            <a:srgbClr val="F3F3F3"/>
                          </a:solidFill>
                        </a:rPr>
                        <a:t>Number of Articles</a:t>
                      </a:r>
                      <a:endParaRPr b="1">
                        <a:solidFill>
                          <a:srgbClr val="F3F3F3"/>
                        </a:solidFill>
                      </a:endParaRPr>
                    </a:p>
                  </a:txBody>
                  <a:tcPr marL="91425" marR="91425" marT="91425" marB="91425">
                    <a:solidFill>
                      <a:srgbClr val="CC0000"/>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Blood</a:t>
                      </a:r>
                      <a:endParaRPr/>
                    </a:p>
                  </a:txBody>
                  <a:tcPr marL="91425" marR="91425" marT="91425" marB="91425"/>
                </a:tc>
                <a:tc>
                  <a:txBody>
                    <a:bodyPr/>
                    <a:lstStyle/>
                    <a:p>
                      <a:pPr marL="0" lvl="0" indent="0" algn="l" rtl="0">
                        <a:spcBef>
                          <a:spcPts val="0"/>
                        </a:spcBef>
                        <a:spcAft>
                          <a:spcPts val="0"/>
                        </a:spcAft>
                        <a:buNone/>
                      </a:pPr>
                      <a:r>
                        <a:rPr lang="en"/>
                        <a:t>50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Annals of Hematology</a:t>
                      </a:r>
                      <a:endParaRPr/>
                    </a:p>
                  </a:txBody>
                  <a:tcPr marL="91425" marR="91425" marT="91425" marB="91425"/>
                </a:tc>
                <a:tc>
                  <a:txBody>
                    <a:bodyPr/>
                    <a:lstStyle/>
                    <a:p>
                      <a:pPr marL="0" lvl="0" indent="0" algn="l" rtl="0">
                        <a:spcBef>
                          <a:spcPts val="0"/>
                        </a:spcBef>
                        <a:spcAft>
                          <a:spcPts val="0"/>
                        </a:spcAft>
                        <a:buNone/>
                      </a:pPr>
                      <a:r>
                        <a:rPr lang="en"/>
                        <a:t>33</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Internal Medicine</a:t>
                      </a:r>
                      <a:endParaRPr/>
                    </a:p>
                  </a:txBody>
                  <a:tcPr marL="91425" marR="91425" marT="91425" marB="91425"/>
                </a:tc>
                <a:tc>
                  <a:txBody>
                    <a:bodyPr/>
                    <a:lstStyle/>
                    <a:p>
                      <a:pPr marL="0" lvl="0" indent="0" algn="l" rtl="0">
                        <a:spcBef>
                          <a:spcPts val="0"/>
                        </a:spcBef>
                        <a:spcAft>
                          <a:spcPts val="0"/>
                        </a:spcAft>
                        <a:buNone/>
                      </a:pPr>
                      <a:r>
                        <a:rPr lang="en"/>
                        <a:t>33</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American Journal of Hematology</a:t>
                      </a:r>
                      <a:endParaRPr/>
                    </a:p>
                  </a:txBody>
                  <a:tcPr marL="91425" marR="91425" marT="91425" marB="91425"/>
                </a:tc>
                <a:tc>
                  <a:txBody>
                    <a:bodyPr/>
                    <a:lstStyle/>
                    <a:p>
                      <a:pPr marL="0" lvl="0" indent="0" algn="l" rtl="0">
                        <a:spcBef>
                          <a:spcPts val="0"/>
                        </a:spcBef>
                        <a:spcAft>
                          <a:spcPts val="0"/>
                        </a:spcAft>
                        <a:buNone/>
                      </a:pPr>
                      <a:r>
                        <a:rPr lang="en"/>
                        <a:t>30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British Journal of Haematology</a:t>
                      </a:r>
                      <a:endParaRPr/>
                    </a:p>
                  </a:txBody>
                  <a:tcPr marL="91425" marR="91425" marT="91425" marB="91425"/>
                </a:tc>
                <a:tc>
                  <a:txBody>
                    <a:bodyPr/>
                    <a:lstStyle/>
                    <a:p>
                      <a:pPr marL="0" lvl="0" indent="0" algn="l" rtl="0">
                        <a:spcBef>
                          <a:spcPts val="0"/>
                        </a:spcBef>
                        <a:spcAft>
                          <a:spcPts val="0"/>
                        </a:spcAft>
                        <a:buNone/>
                      </a:pPr>
                      <a:r>
                        <a:rPr lang="en"/>
                        <a:t>26</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American Journal of Surgical Pathology</a:t>
                      </a:r>
                      <a:endParaRPr/>
                    </a:p>
                  </a:txBody>
                  <a:tcPr marL="91425" marR="91425" marT="91425" marB="91425"/>
                </a:tc>
                <a:tc>
                  <a:txBody>
                    <a:bodyPr/>
                    <a:lstStyle/>
                    <a:p>
                      <a:pPr marL="0" lvl="0" indent="0" algn="l" rtl="0">
                        <a:spcBef>
                          <a:spcPts val="0"/>
                        </a:spcBef>
                        <a:spcAft>
                          <a:spcPts val="0"/>
                        </a:spcAft>
                        <a:buNone/>
                      </a:pPr>
                      <a:r>
                        <a:rPr lang="en"/>
                        <a:t>25</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Histopathology</a:t>
                      </a:r>
                      <a:endParaRPr/>
                    </a:p>
                  </a:txBody>
                  <a:tcPr marL="91425" marR="91425" marT="91425" marB="91425"/>
                </a:tc>
                <a:tc>
                  <a:txBody>
                    <a:bodyPr/>
                    <a:lstStyle/>
                    <a:p>
                      <a:pPr marL="0" lvl="0" indent="0" algn="l" rtl="0">
                        <a:spcBef>
                          <a:spcPts val="0"/>
                        </a:spcBef>
                        <a:spcAft>
                          <a:spcPts val="0"/>
                        </a:spcAft>
                        <a:buNone/>
                      </a:pPr>
                      <a:r>
                        <a:rPr lang="en"/>
                        <a:t>23</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Leukemia &amp; Lymphoma</a:t>
                      </a:r>
                      <a:endParaRPr/>
                    </a:p>
                  </a:txBody>
                  <a:tcPr marL="91425" marR="91425" marT="91425" marB="91425"/>
                </a:tc>
                <a:tc>
                  <a:txBody>
                    <a:bodyPr/>
                    <a:lstStyle/>
                    <a:p>
                      <a:pPr marL="0" lvl="0" indent="0" algn="l" rtl="0">
                        <a:spcBef>
                          <a:spcPts val="0"/>
                        </a:spcBef>
                        <a:spcAft>
                          <a:spcPts val="0"/>
                        </a:spcAft>
                        <a:buNone/>
                      </a:pPr>
                      <a:r>
                        <a:rPr lang="en"/>
                        <a:t>18</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Rinsho Ketsueki (published by the Japanese Society of Hematology)</a:t>
                      </a:r>
                      <a:endParaRPr/>
                    </a:p>
                  </a:txBody>
                  <a:tcPr marL="91425" marR="91425" marT="91425" marB="91425"/>
                </a:tc>
                <a:tc>
                  <a:txBody>
                    <a:bodyPr/>
                    <a:lstStyle/>
                    <a:p>
                      <a:pPr marL="0" lvl="0" indent="0" algn="l" rtl="0">
                        <a:spcBef>
                          <a:spcPts val="0"/>
                        </a:spcBef>
                        <a:spcAft>
                          <a:spcPts val="0"/>
                        </a:spcAft>
                        <a:buNone/>
                      </a:pPr>
                      <a:r>
                        <a:rPr lang="en"/>
                        <a:t>18</a:t>
                      </a:r>
                      <a:endParaRPr/>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a:t>Clinical Imaging</a:t>
                      </a:r>
                      <a:endParaRPr/>
                    </a:p>
                  </a:txBody>
                  <a:tcPr marL="91425" marR="91425" marT="91425" marB="91425"/>
                </a:tc>
                <a:tc>
                  <a:txBody>
                    <a:bodyPr/>
                    <a:lstStyle/>
                    <a:p>
                      <a:pPr marL="0" lvl="0" indent="0" algn="l" rtl="0">
                        <a:spcBef>
                          <a:spcPts val="0"/>
                        </a:spcBef>
                        <a:spcAft>
                          <a:spcPts val="0"/>
                        </a:spcAft>
                        <a:buNone/>
                      </a:pPr>
                      <a:r>
                        <a:rPr lang="en"/>
                        <a:t>17</a:t>
                      </a:r>
                      <a:endParaRPr/>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Castleman research has global reach</a:t>
            </a:r>
            <a:endParaRPr/>
          </a:p>
        </p:txBody>
      </p:sp>
      <p:sp>
        <p:nvSpPr>
          <p:cNvPr id="414" name="Google Shape;414;p68"/>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CC0000"/>
              </a:buClr>
              <a:buSzPts val="1400"/>
              <a:buChar char="●"/>
            </a:pPr>
            <a:r>
              <a:rPr lang="en" sz="1400">
                <a:solidFill>
                  <a:srgbClr val="CC0000"/>
                </a:solidFill>
              </a:rPr>
              <a:t>Castleman research has been published in 58 different countries</a:t>
            </a:r>
            <a:endParaRPr sz="1400">
              <a:solidFill>
                <a:srgbClr val="CC0000"/>
              </a:solidFill>
            </a:endParaRPr>
          </a:p>
          <a:p>
            <a:pPr marL="457200" lvl="0" indent="-317500" algn="l" rtl="0">
              <a:spcBef>
                <a:spcPts val="0"/>
              </a:spcBef>
              <a:spcAft>
                <a:spcPts val="0"/>
              </a:spcAft>
              <a:buSzPts val="1400"/>
              <a:buChar char="●"/>
            </a:pPr>
            <a:r>
              <a:rPr lang="en" sz="1400"/>
              <a:t>US leads with 818 articles (34%)</a:t>
            </a:r>
            <a:endParaRPr sz="1400"/>
          </a:p>
          <a:p>
            <a:pPr marL="457200" lvl="0" indent="-317500" algn="l" rtl="0">
              <a:spcBef>
                <a:spcPts val="0"/>
              </a:spcBef>
              <a:spcAft>
                <a:spcPts val="0"/>
              </a:spcAft>
              <a:buSzPts val="1400"/>
              <a:buChar char="●"/>
            </a:pPr>
            <a:r>
              <a:rPr lang="en" sz="1400"/>
              <a:t>UK is next with 426 (18%)</a:t>
            </a:r>
            <a:endParaRPr sz="1400"/>
          </a:p>
          <a:p>
            <a:pPr marL="457200" lvl="0" indent="-317500" algn="l" rtl="0">
              <a:spcBef>
                <a:spcPts val="0"/>
              </a:spcBef>
              <a:spcAft>
                <a:spcPts val="0"/>
              </a:spcAft>
              <a:buSzPts val="1400"/>
              <a:buChar char="●"/>
            </a:pPr>
            <a:r>
              <a:rPr lang="en" sz="1400"/>
              <a:t>Japan published 217 (9%)</a:t>
            </a:r>
            <a:endParaRPr sz="1400"/>
          </a:p>
          <a:p>
            <a:pPr marL="457200" lvl="0" indent="-317500" algn="l" rtl="0">
              <a:spcBef>
                <a:spcPts val="0"/>
              </a:spcBef>
              <a:spcAft>
                <a:spcPts val="0"/>
              </a:spcAft>
              <a:buSzPts val="1400"/>
              <a:buChar char="●"/>
            </a:pPr>
            <a:r>
              <a:rPr lang="en" sz="1400"/>
              <a:t>Germany had 170 (7%)</a:t>
            </a:r>
            <a:endParaRPr sz="1400"/>
          </a:p>
          <a:p>
            <a:pPr marL="457200" lvl="0" indent="-317500" algn="l" rtl="0">
              <a:spcBef>
                <a:spcPts val="0"/>
              </a:spcBef>
              <a:spcAft>
                <a:spcPts val="0"/>
              </a:spcAft>
              <a:buSzPts val="1400"/>
              <a:buChar char="●"/>
            </a:pPr>
            <a:r>
              <a:rPr lang="en" sz="1400"/>
              <a:t>Spain had 101 (4%)</a:t>
            </a:r>
            <a:endParaRPr sz="1400"/>
          </a:p>
        </p:txBody>
      </p:sp>
      <p:cxnSp>
        <p:nvCxnSpPr>
          <p:cNvPr id="415" name="Google Shape;415;p68"/>
          <p:cNvCxnSpPr/>
          <p:nvPr/>
        </p:nvCxnSpPr>
        <p:spPr>
          <a:xfrm rot="10800000">
            <a:off x="9336896" y="4201257"/>
            <a:ext cx="0" cy="289800"/>
          </a:xfrm>
          <a:prstGeom prst="straightConnector1">
            <a:avLst/>
          </a:prstGeom>
          <a:noFill/>
          <a:ln w="28575" cap="flat" cmpd="sng">
            <a:solidFill>
              <a:srgbClr val="F1C232"/>
            </a:solidFill>
            <a:prstDash val="solid"/>
            <a:round/>
            <a:headEnd type="none" w="med" len="med"/>
            <a:tailEnd type="stealth" w="med" len="med"/>
          </a:ln>
        </p:spPr>
      </p:cxnSp>
      <p:pic>
        <p:nvPicPr>
          <p:cNvPr id="416" name="Google Shape;416;p68"/>
          <p:cNvPicPr preferRelativeResize="0"/>
          <p:nvPr/>
        </p:nvPicPr>
        <p:blipFill>
          <a:blip r:embed="rId3">
            <a:alphaModFix/>
          </a:blip>
          <a:stretch>
            <a:fillRect/>
          </a:stretch>
        </p:blipFill>
        <p:spPr>
          <a:xfrm>
            <a:off x="3291450" y="765475"/>
            <a:ext cx="5872801" cy="36125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420"/>
        <p:cNvGrpSpPr/>
        <p:nvPr/>
      </p:nvGrpSpPr>
      <p:grpSpPr>
        <a:xfrm>
          <a:off x="0" y="0"/>
          <a:ext cx="0" cy="0"/>
          <a:chOff x="0" y="0"/>
          <a:chExt cx="0" cy="0"/>
        </a:xfrm>
      </p:grpSpPr>
      <p:sp>
        <p:nvSpPr>
          <p:cNvPr id="421" name="Google Shape;421;p69"/>
          <p:cNvSpPr txBox="1">
            <a:spLocks noGrp="1"/>
          </p:cNvSpPr>
          <p:nvPr>
            <p:ph type="title"/>
          </p:nvPr>
        </p:nvSpPr>
        <p:spPr>
          <a:xfrm>
            <a:off x="2400250" y="2011350"/>
            <a:ext cx="6321600" cy="16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publishing on Castleman Disease?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0"/>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are the top authors?</a:t>
            </a:r>
            <a:endParaRPr/>
          </a:p>
        </p:txBody>
      </p:sp>
      <p:sp>
        <p:nvSpPr>
          <p:cNvPr id="427" name="Google Shape;427;p70"/>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 most prolific author has published 1% of the research</a:t>
            </a:r>
            <a:endParaRPr sz="1400"/>
          </a:p>
        </p:txBody>
      </p:sp>
      <p:graphicFrame>
        <p:nvGraphicFramePr>
          <p:cNvPr id="428" name="Google Shape;428;p70"/>
          <p:cNvGraphicFramePr/>
          <p:nvPr/>
        </p:nvGraphicFramePr>
        <p:xfrm>
          <a:off x="3910725" y="204000"/>
          <a:ext cx="4795050" cy="4571670"/>
        </p:xfrm>
        <a:graphic>
          <a:graphicData uri="http://schemas.openxmlformats.org/drawingml/2006/table">
            <a:tbl>
              <a:tblPr>
                <a:noFill/>
                <a:tableStyleId>{2726B1E5-7379-404C-A615-DC915A1ADFB9}</a:tableStyleId>
              </a:tblPr>
              <a:tblGrid>
                <a:gridCol w="3713850">
                  <a:extLst>
                    <a:ext uri="{9D8B030D-6E8A-4147-A177-3AD203B41FA5}">
                      <a16:colId xmlns:a16="http://schemas.microsoft.com/office/drawing/2014/main" val="20000"/>
                    </a:ext>
                  </a:extLst>
                </a:gridCol>
                <a:gridCol w="10812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3F3F3"/>
                          </a:solidFill>
                        </a:rPr>
                        <a:t>Author</a:t>
                      </a:r>
                      <a:endParaRPr b="1">
                        <a:solidFill>
                          <a:srgbClr val="F3F3F3"/>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en" b="1">
                          <a:solidFill>
                            <a:srgbClr val="F3F3F3"/>
                          </a:solidFill>
                        </a:rPr>
                        <a:t>Number of Articles</a:t>
                      </a:r>
                      <a:endParaRPr b="1">
                        <a:solidFill>
                          <a:srgbClr val="F3F3F3"/>
                        </a:solidFill>
                      </a:endParaRPr>
                    </a:p>
                  </a:txBody>
                  <a:tcPr marL="91425" marR="91425" marT="91425" marB="91425">
                    <a:solidFill>
                      <a:srgbClr val="CC0000"/>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Masaru M Kojima</a:t>
                      </a:r>
                      <a:endParaRPr/>
                    </a:p>
                  </a:txBody>
                  <a:tcPr marL="91425" marR="91425" marT="91425" marB="91425"/>
                </a:tc>
                <a:tc>
                  <a:txBody>
                    <a:bodyPr/>
                    <a:lstStyle/>
                    <a:p>
                      <a:pPr marL="0" lvl="0" indent="0" algn="l" rtl="0">
                        <a:spcBef>
                          <a:spcPts val="0"/>
                        </a:spcBef>
                        <a:spcAft>
                          <a:spcPts val="0"/>
                        </a:spcAft>
                        <a:buNone/>
                      </a:pPr>
                      <a:r>
                        <a:rPr lang="en"/>
                        <a:t>24</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Mark M Bower</a:t>
                      </a:r>
                      <a:endParaRPr/>
                    </a:p>
                  </a:txBody>
                  <a:tcPr marL="91425" marR="91425" marT="91425" marB="91425"/>
                </a:tc>
                <a:tc>
                  <a:txBody>
                    <a:bodyPr/>
                    <a:lstStyle/>
                    <a:p>
                      <a:pPr marL="0" lvl="0" indent="0" algn="l"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Corey C Casper</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Frits F van Rhee</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Norihiro N Nishimoto</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Robert R Yarchoan</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Angela A Dispenzieri</a:t>
                      </a:r>
                      <a:endParaRPr/>
                    </a:p>
                  </a:txBody>
                  <a:tcPr marL="91425" marR="91425" marT="91425" marB="91425"/>
                </a:tc>
                <a:tc>
                  <a:txBody>
                    <a:bodyPr/>
                    <a:lstStyle/>
                    <a:p>
                      <a:pPr marL="0" lvl="0" indent="0" algn="l"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David C DC Fajgenbaum</a:t>
                      </a:r>
                      <a:endParaRPr/>
                    </a:p>
                  </a:txBody>
                  <a:tcPr marL="91425" marR="91425" marT="91425" marB="91425"/>
                </a:tc>
                <a:tc>
                  <a:txBody>
                    <a:bodyPr/>
                    <a:lstStyle/>
                    <a:p>
                      <a:pPr marL="0" lvl="0" indent="0" algn="l"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Eric E Oksenhendler</a:t>
                      </a:r>
                      <a:endParaRPr/>
                    </a:p>
                  </a:txBody>
                  <a:tcPr marL="91425" marR="91425" marT="91425" marB="91425"/>
                </a:tc>
                <a:tc>
                  <a:txBody>
                    <a:bodyPr/>
                    <a:lstStyle/>
                    <a:p>
                      <a:pPr marL="0" lvl="0" indent="0" algn="l"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a:t>Shigeo S Nakamura</a:t>
                      </a:r>
                      <a:endParaRPr/>
                    </a:p>
                  </a:txBody>
                  <a:tcPr marL="91425" marR="91425" marT="91425" marB="91425"/>
                </a:tc>
                <a:tc>
                  <a:txBody>
                    <a:bodyPr/>
                    <a:lstStyle/>
                    <a:p>
                      <a:pPr marL="0" lvl="0" indent="0" algn="l"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1"/>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published with whom?</a:t>
            </a:r>
            <a:endParaRPr/>
          </a:p>
        </p:txBody>
      </p:sp>
      <p:sp>
        <p:nvSpPr>
          <p:cNvPr id="434" name="Google Shape;434;p71"/>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 key question to researchers is not just who publishes, but with whom they publish</a:t>
            </a:r>
            <a:endParaRPr sz="1400"/>
          </a:p>
          <a:p>
            <a:pPr marL="457200" lvl="0" indent="-317500" algn="l" rtl="0">
              <a:spcBef>
                <a:spcPts val="0"/>
              </a:spcBef>
              <a:spcAft>
                <a:spcPts val="0"/>
              </a:spcAft>
              <a:buSzPts val="1400"/>
              <a:buChar char="●"/>
            </a:pPr>
            <a:r>
              <a:rPr lang="en" sz="1400"/>
              <a:t>Using a network graph, we can link authors to their articles and visualize who is working together</a:t>
            </a:r>
            <a:endParaRPr sz="1400"/>
          </a:p>
          <a:p>
            <a:pPr marL="457200" lvl="0" indent="-317500" algn="l" rtl="0">
              <a:spcBef>
                <a:spcPts val="0"/>
              </a:spcBef>
              <a:spcAft>
                <a:spcPts val="0"/>
              </a:spcAft>
              <a:buSzPts val="1400"/>
              <a:buChar char="●"/>
            </a:pPr>
            <a:r>
              <a:rPr lang="en" sz="1400"/>
              <a:t>We have an isolated (or independent) researcher</a:t>
            </a:r>
            <a:endParaRPr sz="1400"/>
          </a:p>
        </p:txBody>
      </p:sp>
      <p:pic>
        <p:nvPicPr>
          <p:cNvPr id="435" name="Google Shape;435;p71"/>
          <p:cNvPicPr preferRelativeResize="0"/>
          <p:nvPr/>
        </p:nvPicPr>
        <p:blipFill rotWithShape="1">
          <a:blip r:embed="rId3">
            <a:alphaModFix/>
          </a:blip>
          <a:srcRect l="15548" t="6023" r="18458"/>
          <a:stretch/>
        </p:blipFill>
        <p:spPr>
          <a:xfrm>
            <a:off x="3383855" y="63500"/>
            <a:ext cx="5707217" cy="5080001"/>
          </a:xfrm>
          <a:prstGeom prst="rect">
            <a:avLst/>
          </a:prstGeom>
          <a:noFill/>
          <a:ln>
            <a:noFill/>
          </a:ln>
        </p:spPr>
      </p:pic>
      <p:cxnSp>
        <p:nvCxnSpPr>
          <p:cNvPr id="436" name="Google Shape;436;p71"/>
          <p:cNvCxnSpPr/>
          <p:nvPr/>
        </p:nvCxnSpPr>
        <p:spPr>
          <a:xfrm rot="10800000">
            <a:off x="3833546" y="2010507"/>
            <a:ext cx="0" cy="289800"/>
          </a:xfrm>
          <a:prstGeom prst="straightConnector1">
            <a:avLst/>
          </a:prstGeom>
          <a:noFill/>
          <a:ln w="28575" cap="flat" cmpd="sng">
            <a:solidFill>
              <a:srgbClr val="F1C232"/>
            </a:solidFill>
            <a:prstDash val="solid"/>
            <a:round/>
            <a:headEnd type="none" w="med" len="med"/>
            <a:tailEnd type="stealth" w="med" len="med"/>
          </a:ln>
        </p:spPr>
      </p:cxnSp>
      <p:sp>
        <p:nvSpPr>
          <p:cNvPr id="437" name="Google Shape;437;p71"/>
          <p:cNvSpPr txBox="1"/>
          <p:nvPr/>
        </p:nvSpPr>
        <p:spPr>
          <a:xfrm>
            <a:off x="3309300" y="2276350"/>
            <a:ext cx="1151400" cy="60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1C232"/>
                </a:solidFill>
                <a:latin typeface="Lato"/>
                <a:ea typeface="Lato"/>
                <a:cs typeface="Lato"/>
                <a:sym typeface="Lato"/>
              </a:rPr>
              <a:t>Isolated researcher</a:t>
            </a:r>
            <a:endParaRPr b="1">
              <a:solidFill>
                <a:srgbClr val="F1C232"/>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72"/>
          <p:cNvPicPr preferRelativeResize="0"/>
          <p:nvPr/>
        </p:nvPicPr>
        <p:blipFill rotWithShape="1">
          <a:blip r:embed="rId3">
            <a:alphaModFix/>
          </a:blip>
          <a:srcRect l="6487" t="6568" r="6902" b="4432"/>
          <a:stretch/>
        </p:blipFill>
        <p:spPr>
          <a:xfrm>
            <a:off x="2858500" y="569013"/>
            <a:ext cx="6236726" cy="4005477"/>
          </a:xfrm>
          <a:prstGeom prst="rect">
            <a:avLst/>
          </a:prstGeom>
          <a:noFill/>
          <a:ln>
            <a:noFill/>
          </a:ln>
        </p:spPr>
      </p:pic>
      <p:sp>
        <p:nvSpPr>
          <p:cNvPr id="443" name="Google Shape;443;p72"/>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Casper is </a:t>
            </a:r>
            <a:endParaRPr/>
          </a:p>
          <a:p>
            <a:pPr marL="0" lvl="0" indent="0" algn="l" rtl="0">
              <a:spcBef>
                <a:spcPts val="0"/>
              </a:spcBef>
              <a:spcAft>
                <a:spcPts val="0"/>
              </a:spcAft>
              <a:buNone/>
            </a:pPr>
            <a:r>
              <a:rPr lang="en"/>
              <a:t>connected</a:t>
            </a:r>
            <a:endParaRPr/>
          </a:p>
        </p:txBody>
      </p:sp>
      <p:sp>
        <p:nvSpPr>
          <p:cNvPr id="444" name="Google Shape;444;p72"/>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Corey Casper has published on Castleman with:</a:t>
            </a:r>
            <a:endParaRPr sz="1400"/>
          </a:p>
          <a:p>
            <a:pPr marL="914400" lvl="1" indent="-317500" algn="l" rtl="0">
              <a:spcBef>
                <a:spcPts val="0"/>
              </a:spcBef>
              <a:spcAft>
                <a:spcPts val="0"/>
              </a:spcAft>
              <a:buSzPts val="1400"/>
              <a:buChar char="○"/>
            </a:pPr>
            <a:r>
              <a:rPr lang="en" sz="1400"/>
              <a:t>Dispenzieri</a:t>
            </a:r>
            <a:endParaRPr sz="1400"/>
          </a:p>
          <a:p>
            <a:pPr marL="914400" lvl="1" indent="-317500" algn="l" rtl="0">
              <a:spcBef>
                <a:spcPts val="0"/>
              </a:spcBef>
              <a:spcAft>
                <a:spcPts val="0"/>
              </a:spcAft>
              <a:buSzPts val="1400"/>
              <a:buChar char="○"/>
            </a:pPr>
            <a:r>
              <a:rPr lang="en" sz="1400"/>
              <a:t>Kurzock</a:t>
            </a:r>
            <a:endParaRPr sz="1400"/>
          </a:p>
          <a:p>
            <a:pPr marL="914400" lvl="1" indent="-317500" algn="l" rtl="0">
              <a:spcBef>
                <a:spcPts val="0"/>
              </a:spcBef>
              <a:spcAft>
                <a:spcPts val="0"/>
              </a:spcAft>
              <a:buSzPts val="1400"/>
              <a:buChar char="○"/>
            </a:pPr>
            <a:r>
              <a:rPr lang="en" sz="1400"/>
              <a:t>van Rhee</a:t>
            </a:r>
            <a:endParaRPr sz="1400"/>
          </a:p>
          <a:p>
            <a:pPr marL="914400" lvl="1" indent="-317500" algn="l" rtl="0">
              <a:spcBef>
                <a:spcPts val="0"/>
              </a:spcBef>
              <a:spcAft>
                <a:spcPts val="0"/>
              </a:spcAft>
              <a:buSzPts val="1400"/>
              <a:buChar char="○"/>
            </a:pPr>
            <a:r>
              <a:rPr lang="en" sz="1400"/>
              <a:t>Stebbing</a:t>
            </a:r>
            <a:endParaRPr sz="1400"/>
          </a:p>
          <a:p>
            <a:pPr marL="914400" lvl="1" indent="-317500" algn="l" rtl="0">
              <a:spcBef>
                <a:spcPts val="0"/>
              </a:spcBef>
              <a:spcAft>
                <a:spcPts val="0"/>
              </a:spcAft>
              <a:buSzPts val="1400"/>
              <a:buChar char="○"/>
            </a:pPr>
            <a:r>
              <a:rPr lang="en" sz="1400"/>
              <a:t>Fajgenbaum</a:t>
            </a:r>
            <a:endParaRPr sz="1400"/>
          </a:p>
          <a:p>
            <a:pPr marL="914400" lvl="1" indent="-317500" algn="l" rtl="0">
              <a:spcBef>
                <a:spcPts val="0"/>
              </a:spcBef>
              <a:spcAft>
                <a:spcPts val="0"/>
              </a:spcAft>
              <a:buSzPts val="1400"/>
              <a:buChar char="○"/>
            </a:pPr>
            <a:r>
              <a:rPr lang="en" sz="1400"/>
              <a:t>Uldrick</a:t>
            </a:r>
            <a:endParaRPr sz="1400"/>
          </a:p>
          <a:p>
            <a:pPr marL="914400" lvl="1" indent="-317500" algn="l" rtl="0">
              <a:spcBef>
                <a:spcPts val="0"/>
              </a:spcBef>
              <a:spcAft>
                <a:spcPts val="0"/>
              </a:spcAft>
              <a:buSzPts val="1400"/>
              <a:buChar char="○"/>
            </a:pPr>
            <a:r>
              <a:rPr lang="en" sz="1400"/>
              <a:t>Oksenhendler</a:t>
            </a:r>
            <a:endParaRPr sz="1400"/>
          </a:p>
          <a:p>
            <a:pPr marL="914400" lvl="1" indent="-317500" algn="l" rtl="0">
              <a:spcBef>
                <a:spcPts val="0"/>
              </a:spcBef>
              <a:spcAft>
                <a:spcPts val="0"/>
              </a:spcAft>
              <a:buSzPts val="1400"/>
              <a:buChar char="○"/>
            </a:pPr>
            <a:r>
              <a:rPr lang="en" sz="1400"/>
              <a:t>Yoshizaki</a:t>
            </a:r>
            <a:endParaRPr sz="1400"/>
          </a:p>
        </p:txBody>
      </p:sp>
      <p:cxnSp>
        <p:nvCxnSpPr>
          <p:cNvPr id="445" name="Google Shape;445;p72"/>
          <p:cNvCxnSpPr/>
          <p:nvPr/>
        </p:nvCxnSpPr>
        <p:spPr>
          <a:xfrm flipH="1">
            <a:off x="6405225" y="1797475"/>
            <a:ext cx="270600" cy="316800"/>
          </a:xfrm>
          <a:prstGeom prst="straightConnector1">
            <a:avLst/>
          </a:prstGeom>
          <a:noFill/>
          <a:ln w="28575" cap="flat" cmpd="sng">
            <a:solidFill>
              <a:srgbClr val="F1C232"/>
            </a:solidFill>
            <a:prstDash val="solid"/>
            <a:round/>
            <a:headEnd type="none" w="med" len="med"/>
            <a:tailEnd type="stealth" w="med" len="med"/>
          </a:ln>
        </p:spPr>
      </p:cxnSp>
      <p:sp>
        <p:nvSpPr>
          <p:cNvPr id="446" name="Google Shape;446;p72"/>
          <p:cNvSpPr txBox="1"/>
          <p:nvPr/>
        </p:nvSpPr>
        <p:spPr>
          <a:xfrm>
            <a:off x="6454475" y="1237800"/>
            <a:ext cx="1048500" cy="60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1C232"/>
                </a:solidFill>
                <a:latin typeface="Lato"/>
                <a:ea typeface="Lato"/>
                <a:cs typeface="Lato"/>
                <a:sym typeface="Lato"/>
              </a:rPr>
              <a:t>Corey Casper</a:t>
            </a:r>
            <a:endParaRPr b="1">
              <a:solidFill>
                <a:srgbClr val="F1C232"/>
              </a:solidFill>
              <a:latin typeface="Lato"/>
              <a:ea typeface="Lato"/>
              <a:cs typeface="Lato"/>
              <a:sym typeface="Lato"/>
            </a:endParaRPr>
          </a:p>
        </p:txBody>
      </p:sp>
      <p:cxnSp>
        <p:nvCxnSpPr>
          <p:cNvPr id="447" name="Google Shape;447;p72"/>
          <p:cNvCxnSpPr/>
          <p:nvPr/>
        </p:nvCxnSpPr>
        <p:spPr>
          <a:xfrm rot="10800000">
            <a:off x="6746700" y="2881950"/>
            <a:ext cx="0" cy="362400"/>
          </a:xfrm>
          <a:prstGeom prst="straightConnector1">
            <a:avLst/>
          </a:prstGeom>
          <a:noFill/>
          <a:ln w="19050" cap="flat" cmpd="sng">
            <a:solidFill>
              <a:srgbClr val="9900FF"/>
            </a:solidFill>
            <a:prstDash val="solid"/>
            <a:round/>
            <a:headEnd type="none" w="med" len="med"/>
            <a:tailEnd type="stealth" w="med" len="med"/>
          </a:ln>
        </p:spPr>
      </p:cxnSp>
      <p:sp>
        <p:nvSpPr>
          <p:cNvPr id="448" name="Google Shape;448;p72"/>
          <p:cNvSpPr txBox="1"/>
          <p:nvPr/>
        </p:nvSpPr>
        <p:spPr>
          <a:xfrm>
            <a:off x="6222450" y="3244350"/>
            <a:ext cx="1048500" cy="60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9900FF"/>
                </a:solidFill>
                <a:latin typeface="Lato"/>
                <a:ea typeface="Lato"/>
                <a:cs typeface="Lato"/>
                <a:sym typeface="Lato"/>
              </a:rPr>
              <a:t>Articles are represented by PMID number</a:t>
            </a:r>
            <a:endParaRPr sz="1000" b="1">
              <a:solidFill>
                <a:srgbClr val="9900FF"/>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3"/>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Which institutes are active?</a:t>
            </a:r>
            <a:endParaRPr/>
          </a:p>
        </p:txBody>
      </p:sp>
      <p:sp>
        <p:nvSpPr>
          <p:cNvPr id="454" name="Google Shape;454;p73"/>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CC0000"/>
              </a:buClr>
              <a:buSzPts val="1400"/>
              <a:buChar char="●"/>
            </a:pPr>
            <a:r>
              <a:rPr lang="en" sz="1400">
                <a:solidFill>
                  <a:srgbClr val="CC0000"/>
                </a:solidFill>
              </a:rPr>
              <a:t>‘No affiliation provided’ is the top institute, indicating incomplete and missing data (367 articles)</a:t>
            </a:r>
            <a:endParaRPr sz="1400">
              <a:solidFill>
                <a:srgbClr val="CC0000"/>
              </a:solidFill>
            </a:endParaRPr>
          </a:p>
          <a:p>
            <a:pPr marL="457200" lvl="0" indent="-317500" algn="l" rtl="0">
              <a:spcBef>
                <a:spcPts val="0"/>
              </a:spcBef>
              <a:spcAft>
                <a:spcPts val="0"/>
              </a:spcAft>
              <a:buSzPts val="1400"/>
              <a:buChar char="●"/>
            </a:pPr>
            <a:r>
              <a:rPr lang="en" sz="1400"/>
              <a:t>When affiliation data is present, Asian (Japan, China) institutes rank at the top</a:t>
            </a:r>
            <a:endParaRPr sz="1400"/>
          </a:p>
          <a:p>
            <a:pPr marL="457200" lvl="0" indent="-317500" algn="l" rtl="0">
              <a:spcBef>
                <a:spcPts val="0"/>
              </a:spcBef>
              <a:spcAft>
                <a:spcPts val="0"/>
              </a:spcAft>
              <a:buSzPts val="1400"/>
              <a:buChar char="●"/>
            </a:pPr>
            <a:r>
              <a:rPr lang="en" sz="1400"/>
              <a:t>Hematology departments are prevalent in the results</a:t>
            </a:r>
            <a:endParaRPr sz="1400"/>
          </a:p>
        </p:txBody>
      </p:sp>
      <p:graphicFrame>
        <p:nvGraphicFramePr>
          <p:cNvPr id="455" name="Google Shape;455;p73"/>
          <p:cNvGraphicFramePr/>
          <p:nvPr/>
        </p:nvGraphicFramePr>
        <p:xfrm>
          <a:off x="3603050" y="204000"/>
          <a:ext cx="5433675" cy="4785060"/>
        </p:xfrm>
        <a:graphic>
          <a:graphicData uri="http://schemas.openxmlformats.org/drawingml/2006/table">
            <a:tbl>
              <a:tblPr>
                <a:noFill/>
                <a:tableStyleId>{2726B1E5-7379-404C-A615-DC915A1ADFB9}</a:tableStyleId>
              </a:tblPr>
              <a:tblGrid>
                <a:gridCol w="4555725">
                  <a:extLst>
                    <a:ext uri="{9D8B030D-6E8A-4147-A177-3AD203B41FA5}">
                      <a16:colId xmlns:a16="http://schemas.microsoft.com/office/drawing/2014/main" val="20000"/>
                    </a:ext>
                  </a:extLst>
                </a:gridCol>
                <a:gridCol w="877950">
                  <a:extLst>
                    <a:ext uri="{9D8B030D-6E8A-4147-A177-3AD203B41FA5}">
                      <a16:colId xmlns:a16="http://schemas.microsoft.com/office/drawing/2014/main" val="20001"/>
                    </a:ext>
                  </a:extLst>
                </a:gridCol>
              </a:tblGrid>
              <a:tr h="557700">
                <a:tc>
                  <a:txBody>
                    <a:bodyPr/>
                    <a:lstStyle/>
                    <a:p>
                      <a:pPr marL="0" lvl="0" indent="0" algn="l" rtl="0">
                        <a:spcBef>
                          <a:spcPts val="0"/>
                        </a:spcBef>
                        <a:spcAft>
                          <a:spcPts val="0"/>
                        </a:spcAft>
                        <a:buNone/>
                      </a:pPr>
                      <a:r>
                        <a:rPr lang="en" b="1">
                          <a:solidFill>
                            <a:srgbClr val="F3F3F3"/>
                          </a:solidFill>
                        </a:rPr>
                        <a:t>Affiliation</a:t>
                      </a:r>
                      <a:endParaRPr b="1">
                        <a:solidFill>
                          <a:srgbClr val="F3F3F3"/>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en" b="1">
                          <a:solidFill>
                            <a:srgbClr val="F3F3F3"/>
                          </a:solidFill>
                        </a:rPr>
                        <a:t># of Articles</a:t>
                      </a:r>
                      <a:endParaRPr b="1">
                        <a:solidFill>
                          <a:srgbClr val="F3F3F3"/>
                        </a:solidFill>
                      </a:endParaRPr>
                    </a:p>
                  </a:txBody>
                  <a:tcPr marL="91425" marR="91425" marT="91425" marB="91425">
                    <a:solidFill>
                      <a:srgbClr val="CC0000"/>
                    </a:solidFill>
                  </a:tcPr>
                </a:tc>
                <a:extLst>
                  <a:ext uri="{0D108BD9-81ED-4DB2-BD59-A6C34878D82A}">
                    <a16:rowId xmlns:a16="http://schemas.microsoft.com/office/drawing/2014/main" val="10000"/>
                  </a:ext>
                </a:extLst>
              </a:tr>
              <a:tr h="451800">
                <a:tc>
                  <a:txBody>
                    <a:bodyPr/>
                    <a:lstStyle/>
                    <a:p>
                      <a:pPr marL="0" lvl="0" indent="0" algn="l" rtl="0">
                        <a:spcBef>
                          <a:spcPts val="0"/>
                        </a:spcBef>
                        <a:spcAft>
                          <a:spcPts val="0"/>
                        </a:spcAft>
                        <a:buNone/>
                      </a:pPr>
                      <a:r>
                        <a:rPr lang="en" sz="1000">
                          <a:solidFill>
                            <a:srgbClr val="333333"/>
                          </a:solidFill>
                          <a:highlight>
                            <a:srgbClr val="FCFCFC"/>
                          </a:highlight>
                          <a:latin typeface="Lato"/>
                          <a:ea typeface="Lato"/>
                          <a:cs typeface="Lato"/>
                          <a:sym typeface="Lato"/>
                        </a:rPr>
                        <a:t>Nephrology Center, Toranomon Hospital, 2-2-2, Toranomon, Minato, Tokyo, 105-8470, Japan.</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1"/>
                  </a:ext>
                </a:extLst>
              </a:tr>
              <a:tr h="451800">
                <a:tc>
                  <a:txBody>
                    <a:bodyPr/>
                    <a:lstStyle/>
                    <a:p>
                      <a:pPr marL="0" lvl="0" indent="0" algn="l" rtl="0">
                        <a:spcBef>
                          <a:spcPts val="0"/>
                        </a:spcBef>
                        <a:spcAft>
                          <a:spcPts val="0"/>
                        </a:spcAft>
                        <a:buNone/>
                      </a:pPr>
                      <a:r>
                        <a:rPr lang="en" sz="1000">
                          <a:solidFill>
                            <a:srgbClr val="333333"/>
                          </a:solidFill>
                          <a:highlight>
                            <a:srgbClr val="FFFFFF"/>
                          </a:highlight>
                          <a:latin typeface="Lato"/>
                          <a:ea typeface="Lato"/>
                          <a:cs typeface="Lato"/>
                          <a:sym typeface="Lato"/>
                        </a:rPr>
                        <a:t>Division of Infectious Diseases and Pulmonary Medicine, Department of Internal Medicine, National Defense Medical College, Saitama, Japan.</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12</a:t>
                      </a:r>
                      <a:endParaRPr/>
                    </a:p>
                  </a:txBody>
                  <a:tcPr marL="91425" marR="91425" marT="91425" marB="91425"/>
                </a:tc>
                <a:extLst>
                  <a:ext uri="{0D108BD9-81ED-4DB2-BD59-A6C34878D82A}">
                    <a16:rowId xmlns:a16="http://schemas.microsoft.com/office/drawing/2014/main" val="10002"/>
                  </a:ext>
                </a:extLst>
              </a:tr>
              <a:tr h="363550">
                <a:tc>
                  <a:txBody>
                    <a:bodyPr/>
                    <a:lstStyle/>
                    <a:p>
                      <a:pPr marL="0" lvl="0" indent="0" algn="l" rtl="0">
                        <a:spcBef>
                          <a:spcPts val="0"/>
                        </a:spcBef>
                        <a:spcAft>
                          <a:spcPts val="0"/>
                        </a:spcAft>
                        <a:buNone/>
                      </a:pPr>
                      <a:r>
                        <a:rPr lang="en" sz="1000">
                          <a:solidFill>
                            <a:srgbClr val="333333"/>
                          </a:solidFill>
                          <a:highlight>
                            <a:srgbClr val="FCFCFC"/>
                          </a:highlight>
                          <a:latin typeface="Lato"/>
                          <a:ea typeface="Lato"/>
                          <a:cs typeface="Lato"/>
                          <a:sym typeface="Lato"/>
                        </a:rPr>
                        <a:t>UNC Project-Malawi, Lilongwe, Malawi.</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3"/>
                  </a:ext>
                </a:extLst>
              </a:tr>
              <a:tr h="363550">
                <a:tc>
                  <a:txBody>
                    <a:bodyPr/>
                    <a:lstStyle/>
                    <a:p>
                      <a:pPr marL="0" lvl="0" indent="0" algn="l" rtl="0">
                        <a:spcBef>
                          <a:spcPts val="0"/>
                        </a:spcBef>
                        <a:spcAft>
                          <a:spcPts val="0"/>
                        </a:spcAft>
                        <a:buNone/>
                      </a:pPr>
                      <a:r>
                        <a:rPr lang="en" sz="1000">
                          <a:solidFill>
                            <a:srgbClr val="333333"/>
                          </a:solidFill>
                          <a:highlight>
                            <a:srgbClr val="FFFFFF"/>
                          </a:highlight>
                          <a:latin typeface="Lato"/>
                          <a:ea typeface="Lato"/>
                          <a:cs typeface="Lato"/>
                          <a:sym typeface="Lato"/>
                        </a:rPr>
                        <a:t>Department of Haematology, Peking University First Hospital, Beijing, China.</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4"/>
                  </a:ext>
                </a:extLst>
              </a:tr>
              <a:tr h="451800">
                <a:tc>
                  <a:txBody>
                    <a:bodyPr/>
                    <a:lstStyle/>
                    <a:p>
                      <a:pPr marL="0" lvl="0" indent="0" algn="l" rtl="0">
                        <a:spcBef>
                          <a:spcPts val="0"/>
                        </a:spcBef>
                        <a:spcAft>
                          <a:spcPts val="0"/>
                        </a:spcAft>
                        <a:buNone/>
                      </a:pPr>
                      <a:r>
                        <a:rPr lang="en" sz="1000">
                          <a:solidFill>
                            <a:srgbClr val="333333"/>
                          </a:solidFill>
                          <a:highlight>
                            <a:srgbClr val="FCFCFC"/>
                          </a:highlight>
                          <a:latin typeface="Lato"/>
                          <a:ea typeface="Lato"/>
                          <a:cs typeface="Lato"/>
                          <a:sym typeface="Lato"/>
                        </a:rPr>
                        <a:t>Henan Key Lab of Experimental Haematology, Henan Institute of Haematology, Henan Cancer Hospital affiliated to Zhengzhou University, Zhengzhou, China.</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5"/>
                  </a:ext>
                </a:extLst>
              </a:tr>
              <a:tr h="363550">
                <a:tc>
                  <a:txBody>
                    <a:bodyPr/>
                    <a:lstStyle/>
                    <a:p>
                      <a:pPr marL="0" lvl="0" indent="0" algn="l" rtl="0">
                        <a:spcBef>
                          <a:spcPts val="0"/>
                        </a:spcBef>
                        <a:spcAft>
                          <a:spcPts val="0"/>
                        </a:spcAft>
                        <a:buNone/>
                      </a:pPr>
                      <a:r>
                        <a:rPr lang="en" sz="1000">
                          <a:solidFill>
                            <a:srgbClr val="333333"/>
                          </a:solidFill>
                          <a:highlight>
                            <a:srgbClr val="FFFFFF"/>
                          </a:highlight>
                          <a:latin typeface="Lato"/>
                          <a:ea typeface="Lato"/>
                          <a:cs typeface="Lato"/>
                          <a:sym typeface="Lato"/>
                        </a:rPr>
                        <a:t>Department of Cardiology, Keio University School of Medicine, Japan.</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6"/>
                  </a:ext>
                </a:extLst>
              </a:tr>
              <a:tr h="451800">
                <a:tc>
                  <a:txBody>
                    <a:bodyPr/>
                    <a:lstStyle/>
                    <a:p>
                      <a:pPr marL="0" lvl="0" indent="0" algn="l" rtl="0">
                        <a:spcBef>
                          <a:spcPts val="0"/>
                        </a:spcBef>
                        <a:spcAft>
                          <a:spcPts val="0"/>
                        </a:spcAft>
                        <a:buNone/>
                      </a:pPr>
                      <a:r>
                        <a:rPr lang="en" sz="1000">
                          <a:latin typeface="Lato"/>
                          <a:ea typeface="Lato"/>
                          <a:cs typeface="Lato"/>
                          <a:sym typeface="Lato"/>
                        </a:rPr>
                        <a:t>David C DC </a:t>
                      </a:r>
                      <a:r>
                        <a:rPr lang="en" sz="1000">
                          <a:solidFill>
                            <a:srgbClr val="333333"/>
                          </a:solidFill>
                          <a:highlight>
                            <a:srgbClr val="FCFCFC"/>
                          </a:highlight>
                          <a:latin typeface="Lato"/>
                          <a:ea typeface="Lato"/>
                          <a:cs typeface="Lato"/>
                          <a:sym typeface="Lato"/>
                        </a:rPr>
                        <a:t>Department of Hematology and Immunology, Kanazawa Medical University.</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7"/>
                  </a:ext>
                </a:extLst>
              </a:tr>
              <a:tr h="593000">
                <a:tc>
                  <a:txBody>
                    <a:bodyPr/>
                    <a:lstStyle/>
                    <a:p>
                      <a:pPr marL="0" lvl="0" indent="0" algn="l" rtl="0">
                        <a:spcBef>
                          <a:spcPts val="0"/>
                        </a:spcBef>
                        <a:spcAft>
                          <a:spcPts val="0"/>
                        </a:spcAft>
                        <a:buNone/>
                      </a:pPr>
                      <a:r>
                        <a:rPr lang="en" sz="1000">
                          <a:solidFill>
                            <a:srgbClr val="333333"/>
                          </a:solidFill>
                          <a:highlight>
                            <a:srgbClr val="FFFFFF"/>
                          </a:highlight>
                          <a:latin typeface="Lato"/>
                          <a:ea typeface="Lato"/>
                          <a:cs typeface="Lato"/>
                          <a:sym typeface="Lato"/>
                        </a:rPr>
                        <a:t>Haematopathology Unit, Department of Experimental, Diagnostic and Specialty Medicine (DIMES), S. Orsola-Malpighi Hospital, Bologna University School of Medicine, Bologna, Italy.</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8"/>
                  </a:ext>
                </a:extLst>
              </a:tr>
              <a:tr h="363550">
                <a:tc>
                  <a:txBody>
                    <a:bodyPr/>
                    <a:lstStyle/>
                    <a:p>
                      <a:pPr marL="0" lvl="0" indent="0" algn="l" rtl="0">
                        <a:spcBef>
                          <a:spcPts val="0"/>
                        </a:spcBef>
                        <a:spcAft>
                          <a:spcPts val="0"/>
                        </a:spcAft>
                        <a:buNone/>
                      </a:pPr>
                      <a:r>
                        <a:rPr lang="en" sz="1000">
                          <a:solidFill>
                            <a:srgbClr val="333333"/>
                          </a:solidFill>
                          <a:highlight>
                            <a:srgbClr val="FCFCFC"/>
                          </a:highlight>
                          <a:latin typeface="Lato"/>
                          <a:ea typeface="Lato"/>
                          <a:cs typeface="Lato"/>
                          <a:sym typeface="Lato"/>
                        </a:rPr>
                        <a:t>Hematology Research Center, Ministry of Health of Russia, Moscow, Russia.</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Executive Summary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4"/>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Not Making Connections</a:t>
            </a:r>
            <a:endParaRPr/>
          </a:p>
        </p:txBody>
      </p:sp>
      <p:sp>
        <p:nvSpPr>
          <p:cNvPr id="461" name="Google Shape;461;p74"/>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Plotting a network graph allows us to see which institutes are working together</a:t>
            </a:r>
            <a:endParaRPr sz="1400"/>
          </a:p>
          <a:p>
            <a:pPr marL="457200" lvl="0" indent="-317500" algn="l" rtl="0">
              <a:spcBef>
                <a:spcPts val="0"/>
              </a:spcBef>
              <a:spcAft>
                <a:spcPts val="0"/>
              </a:spcAft>
              <a:buClr>
                <a:srgbClr val="CC0000"/>
              </a:buClr>
              <a:buSzPts val="1400"/>
              <a:buChar char="●"/>
            </a:pPr>
            <a:r>
              <a:rPr lang="en" sz="1400">
                <a:solidFill>
                  <a:srgbClr val="CC0000"/>
                </a:solidFill>
              </a:rPr>
              <a:t>Most institutes are not working together</a:t>
            </a:r>
            <a:endParaRPr sz="1400">
              <a:solidFill>
                <a:srgbClr val="CC0000"/>
              </a:solidFill>
            </a:endParaRPr>
          </a:p>
          <a:p>
            <a:pPr marL="457200" lvl="0" indent="-317500" algn="l" rtl="0">
              <a:spcBef>
                <a:spcPts val="0"/>
              </a:spcBef>
              <a:spcAft>
                <a:spcPts val="0"/>
              </a:spcAft>
              <a:buSzPts val="1400"/>
              <a:buChar char="●"/>
            </a:pPr>
            <a:r>
              <a:rPr lang="en" sz="1400" b="1"/>
              <a:t>Given the missing affiliation data, this result is not reliable</a:t>
            </a:r>
            <a:endParaRPr sz="1400" b="1"/>
          </a:p>
        </p:txBody>
      </p:sp>
      <p:pic>
        <p:nvPicPr>
          <p:cNvPr id="462" name="Google Shape;462;p74"/>
          <p:cNvPicPr preferRelativeResize="0"/>
          <p:nvPr/>
        </p:nvPicPr>
        <p:blipFill rotWithShape="1">
          <a:blip r:embed="rId3">
            <a:alphaModFix/>
          </a:blip>
          <a:srcRect l="8304" t="5410" r="22139"/>
          <a:stretch/>
        </p:blipFill>
        <p:spPr>
          <a:xfrm>
            <a:off x="3483700" y="199613"/>
            <a:ext cx="5582102" cy="474427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75"/>
          <p:cNvPicPr preferRelativeResize="0"/>
          <p:nvPr/>
        </p:nvPicPr>
        <p:blipFill rotWithShape="1">
          <a:blip r:embed="rId3">
            <a:alphaModFix/>
          </a:blip>
          <a:srcRect r="18540"/>
          <a:stretch/>
        </p:blipFill>
        <p:spPr>
          <a:xfrm>
            <a:off x="2858575" y="1626525"/>
            <a:ext cx="6072702" cy="1974950"/>
          </a:xfrm>
          <a:prstGeom prst="rect">
            <a:avLst/>
          </a:prstGeom>
          <a:noFill/>
          <a:ln>
            <a:noFill/>
          </a:ln>
        </p:spPr>
      </p:pic>
      <p:sp>
        <p:nvSpPr>
          <p:cNvPr id="468" name="Google Shape;468;p75"/>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Making Connections</a:t>
            </a:r>
            <a:endParaRPr/>
          </a:p>
        </p:txBody>
      </p:sp>
      <p:sp>
        <p:nvSpPr>
          <p:cNvPr id="469" name="Google Shape;469;p75"/>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At least one cluster of institutes in Japan have published articles together</a:t>
            </a:r>
            <a:endParaRPr sz="1400"/>
          </a:p>
          <a:p>
            <a:pPr marL="457200" lvl="0" indent="-317500" algn="l" rtl="0">
              <a:spcBef>
                <a:spcPts val="0"/>
              </a:spcBef>
              <a:spcAft>
                <a:spcPts val="0"/>
              </a:spcAft>
              <a:buClr>
                <a:srgbClr val="CC0000"/>
              </a:buClr>
              <a:buSzPts val="1400"/>
              <a:buChar char="●"/>
            </a:pPr>
            <a:r>
              <a:rPr lang="en" sz="1400">
                <a:solidFill>
                  <a:srgbClr val="CC0000"/>
                </a:solidFill>
              </a:rPr>
              <a:t>Division of Hematology at Niigata City General Hospital has published with three other organizations</a:t>
            </a:r>
            <a:endParaRPr sz="1400">
              <a:solidFill>
                <a:srgbClr val="CC0000"/>
              </a:solidFill>
            </a:endParaRPr>
          </a:p>
        </p:txBody>
      </p:sp>
      <p:cxnSp>
        <p:nvCxnSpPr>
          <p:cNvPr id="470" name="Google Shape;470;p75"/>
          <p:cNvCxnSpPr/>
          <p:nvPr/>
        </p:nvCxnSpPr>
        <p:spPr>
          <a:xfrm rot="10800000">
            <a:off x="3895646" y="2469107"/>
            <a:ext cx="0" cy="289800"/>
          </a:xfrm>
          <a:prstGeom prst="straightConnector1">
            <a:avLst/>
          </a:prstGeom>
          <a:noFill/>
          <a:ln w="28575" cap="flat" cmpd="sng">
            <a:solidFill>
              <a:srgbClr val="F1C232"/>
            </a:solidFill>
            <a:prstDash val="solid"/>
            <a:round/>
            <a:headEnd type="none" w="med" len="med"/>
            <a:tailEnd type="stealth" w="med" len="med"/>
          </a:ln>
        </p:spPr>
      </p:cxnSp>
      <p:cxnSp>
        <p:nvCxnSpPr>
          <p:cNvPr id="471" name="Google Shape;471;p75"/>
          <p:cNvCxnSpPr/>
          <p:nvPr/>
        </p:nvCxnSpPr>
        <p:spPr>
          <a:xfrm rot="10800000">
            <a:off x="3968096" y="3529007"/>
            <a:ext cx="0" cy="289800"/>
          </a:xfrm>
          <a:prstGeom prst="straightConnector1">
            <a:avLst/>
          </a:prstGeom>
          <a:noFill/>
          <a:ln w="28575" cap="flat" cmpd="sng">
            <a:solidFill>
              <a:srgbClr val="F1C232"/>
            </a:solidFill>
            <a:prstDash val="solid"/>
            <a:round/>
            <a:headEnd type="none" w="med" len="med"/>
            <a:tailEnd type="stealth" w="med" len="med"/>
          </a:ln>
        </p:spPr>
      </p:cxnSp>
      <p:cxnSp>
        <p:nvCxnSpPr>
          <p:cNvPr id="472" name="Google Shape;472;p75"/>
          <p:cNvCxnSpPr/>
          <p:nvPr/>
        </p:nvCxnSpPr>
        <p:spPr>
          <a:xfrm rot="10800000">
            <a:off x="5473396" y="2584382"/>
            <a:ext cx="0" cy="289800"/>
          </a:xfrm>
          <a:prstGeom prst="straightConnector1">
            <a:avLst/>
          </a:prstGeom>
          <a:noFill/>
          <a:ln w="28575" cap="flat" cmpd="sng">
            <a:solidFill>
              <a:srgbClr val="CC0000"/>
            </a:solidFill>
            <a:prstDash val="solid"/>
            <a:round/>
            <a:headEnd type="none" w="med" len="med"/>
            <a:tailEnd type="stealth" w="med" len="med"/>
          </a:ln>
        </p:spPr>
      </p:cxnSp>
      <p:cxnSp>
        <p:nvCxnSpPr>
          <p:cNvPr id="473" name="Google Shape;473;p75"/>
          <p:cNvCxnSpPr/>
          <p:nvPr/>
        </p:nvCxnSpPr>
        <p:spPr>
          <a:xfrm>
            <a:off x="7395525" y="1335900"/>
            <a:ext cx="0" cy="356400"/>
          </a:xfrm>
          <a:prstGeom prst="straightConnector1">
            <a:avLst/>
          </a:prstGeom>
          <a:noFill/>
          <a:ln w="28575" cap="flat" cmpd="sng">
            <a:solidFill>
              <a:srgbClr val="F1C232"/>
            </a:solidFill>
            <a:prstDash val="solid"/>
            <a:round/>
            <a:headEnd type="none" w="med" len="med"/>
            <a:tailEnd type="stealth"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77"/>
        <p:cNvGrpSpPr/>
        <p:nvPr/>
      </p:nvGrpSpPr>
      <p:grpSpPr>
        <a:xfrm>
          <a:off x="0" y="0"/>
          <a:ext cx="0" cy="0"/>
          <a:chOff x="0" y="0"/>
          <a:chExt cx="0" cy="0"/>
        </a:xfrm>
      </p:grpSpPr>
      <p:sp>
        <p:nvSpPr>
          <p:cNvPr id="478" name="Google Shape;478;p7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in a name?</a:t>
            </a:r>
            <a:endParaRPr/>
          </a:p>
        </p:txBody>
      </p:sp>
      <p:sp>
        <p:nvSpPr>
          <p:cNvPr id="479" name="Google Shape;479;p76"/>
          <p:cNvSpPr txBox="1">
            <a:spLocks noGrp="1"/>
          </p:cNvSpPr>
          <p:nvPr>
            <p:ph type="body" idx="1"/>
          </p:nvPr>
        </p:nvSpPr>
        <p:spPr>
          <a:xfrm>
            <a:off x="2410100" y="1211350"/>
            <a:ext cx="6321600" cy="34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Entity resolution, or author disambiguation, is a perennial problem in publishing. Entity resolution is the process to reconcile the different manifestations of a single, real-world entity in the data. </a:t>
            </a:r>
            <a:endParaRPr/>
          </a:p>
          <a:p>
            <a:pPr marL="457200" lvl="0" indent="-342900" algn="l" rtl="0">
              <a:spcBef>
                <a:spcPts val="1600"/>
              </a:spcBef>
              <a:spcAft>
                <a:spcPts val="0"/>
              </a:spcAft>
              <a:buSzPts val="1800"/>
              <a:buChar char="●"/>
            </a:pPr>
            <a:r>
              <a:rPr lang="en"/>
              <a:t>Focusing on a single disease in the literature reduces the likelihood for author name confusion</a:t>
            </a:r>
            <a:endParaRPr/>
          </a:p>
          <a:p>
            <a:pPr marL="457200" lvl="0" indent="-342900" algn="l" rtl="0">
              <a:spcBef>
                <a:spcPts val="0"/>
              </a:spcBef>
              <a:spcAft>
                <a:spcPts val="0"/>
              </a:spcAft>
              <a:buSzPts val="1800"/>
              <a:buChar char="●"/>
            </a:pPr>
            <a:r>
              <a:rPr lang="en"/>
              <a:t>Concatenating forename, initials, and lastname, adds further granularity</a:t>
            </a:r>
            <a:endParaRPr/>
          </a:p>
          <a:p>
            <a:pPr marL="457200" lvl="0" indent="-342900" algn="l" rtl="0">
              <a:spcBef>
                <a:spcPts val="0"/>
              </a:spcBef>
              <a:spcAft>
                <a:spcPts val="0"/>
              </a:spcAft>
              <a:buSzPts val="1800"/>
              <a:buChar char="●"/>
            </a:pPr>
            <a:r>
              <a:rPr lang="en"/>
              <a:t>Standard identifiers, such as ORCID, are not present enough in the data to be of use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483"/>
        <p:cNvGrpSpPr/>
        <p:nvPr/>
      </p:nvGrpSpPr>
      <p:grpSpPr>
        <a:xfrm>
          <a:off x="0" y="0"/>
          <a:ext cx="0" cy="0"/>
          <a:chOff x="0" y="0"/>
          <a:chExt cx="0" cy="0"/>
        </a:xfrm>
      </p:grpSpPr>
      <p:sp>
        <p:nvSpPr>
          <p:cNvPr id="484" name="Google Shape;484;p77"/>
          <p:cNvSpPr txBox="1">
            <a:spLocks noGrp="1"/>
          </p:cNvSpPr>
          <p:nvPr>
            <p:ph type="title"/>
          </p:nvPr>
        </p:nvSpPr>
        <p:spPr>
          <a:xfrm>
            <a:off x="2400250" y="2011350"/>
            <a:ext cx="6321600" cy="16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funding research on Castleman Disease?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8"/>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is funding the research?</a:t>
            </a:r>
            <a:endParaRPr/>
          </a:p>
        </p:txBody>
      </p:sp>
      <p:sp>
        <p:nvSpPr>
          <p:cNvPr id="490" name="Google Shape;490;p78"/>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CC0000"/>
              </a:buClr>
              <a:buSzPts val="1400"/>
              <a:buChar char="●"/>
            </a:pPr>
            <a:r>
              <a:rPr lang="en" sz="1400">
                <a:solidFill>
                  <a:srgbClr val="CC0000"/>
                </a:solidFill>
              </a:rPr>
              <a:t>Most of the articles do not have funder (granter) information provided</a:t>
            </a:r>
            <a:endParaRPr sz="1400">
              <a:solidFill>
                <a:srgbClr val="CC0000"/>
              </a:solidFill>
            </a:endParaRPr>
          </a:p>
          <a:p>
            <a:pPr marL="457200" lvl="0" indent="-317500" algn="l" rtl="0">
              <a:spcBef>
                <a:spcPts val="0"/>
              </a:spcBef>
              <a:spcAft>
                <a:spcPts val="0"/>
              </a:spcAft>
              <a:buSzPts val="1400"/>
              <a:buChar char="●"/>
            </a:pPr>
            <a:r>
              <a:rPr lang="en" sz="1400"/>
              <a:t>Top 10 Funders are related to the National Institute of Health</a:t>
            </a:r>
            <a:endParaRPr sz="1400"/>
          </a:p>
          <a:p>
            <a:pPr marL="457200" lvl="0" indent="-317500" algn="l" rtl="0">
              <a:spcBef>
                <a:spcPts val="0"/>
              </a:spcBef>
              <a:spcAft>
                <a:spcPts val="0"/>
              </a:spcAft>
              <a:buSzPts val="1400"/>
              <a:buChar char="●"/>
            </a:pPr>
            <a:r>
              <a:rPr lang="en" sz="1400"/>
              <a:t>Most affiliation data is missing associated country data</a:t>
            </a:r>
            <a:endParaRPr sz="1400"/>
          </a:p>
          <a:p>
            <a:pPr marL="914400" lvl="1" indent="-317500" algn="l" rtl="0">
              <a:spcBef>
                <a:spcPts val="0"/>
              </a:spcBef>
              <a:spcAft>
                <a:spcPts val="0"/>
              </a:spcAft>
              <a:buSzPts val="1400"/>
              <a:buChar char="○"/>
            </a:pPr>
            <a:r>
              <a:rPr lang="en" sz="1400"/>
              <a:t>Only US and UK are present</a:t>
            </a:r>
            <a:endParaRPr sz="1400"/>
          </a:p>
        </p:txBody>
      </p:sp>
      <p:graphicFrame>
        <p:nvGraphicFramePr>
          <p:cNvPr id="491" name="Google Shape;491;p78"/>
          <p:cNvGraphicFramePr/>
          <p:nvPr/>
        </p:nvGraphicFramePr>
        <p:xfrm>
          <a:off x="3899050" y="262075"/>
          <a:ext cx="5030925" cy="4661235"/>
        </p:xfrm>
        <a:graphic>
          <a:graphicData uri="http://schemas.openxmlformats.org/drawingml/2006/table">
            <a:tbl>
              <a:tblPr>
                <a:noFill/>
                <a:tableStyleId>{2726B1E5-7379-404C-A615-DC915A1ADFB9}</a:tableStyleId>
              </a:tblPr>
              <a:tblGrid>
                <a:gridCol w="4002400">
                  <a:extLst>
                    <a:ext uri="{9D8B030D-6E8A-4147-A177-3AD203B41FA5}">
                      <a16:colId xmlns:a16="http://schemas.microsoft.com/office/drawing/2014/main" val="20000"/>
                    </a:ext>
                  </a:extLst>
                </a:gridCol>
                <a:gridCol w="1028525">
                  <a:extLst>
                    <a:ext uri="{9D8B030D-6E8A-4147-A177-3AD203B41FA5}">
                      <a16:colId xmlns:a16="http://schemas.microsoft.com/office/drawing/2014/main" val="20001"/>
                    </a:ext>
                  </a:extLst>
                </a:gridCol>
              </a:tblGrid>
              <a:tr h="493100">
                <a:tc>
                  <a:txBody>
                    <a:bodyPr/>
                    <a:lstStyle/>
                    <a:p>
                      <a:pPr marL="0" lvl="0" indent="0" algn="l" rtl="0">
                        <a:spcBef>
                          <a:spcPts val="0"/>
                        </a:spcBef>
                        <a:spcAft>
                          <a:spcPts val="0"/>
                        </a:spcAft>
                        <a:buNone/>
                      </a:pPr>
                      <a:r>
                        <a:rPr lang="en" b="1">
                          <a:solidFill>
                            <a:srgbClr val="F3F3F3"/>
                          </a:solidFill>
                        </a:rPr>
                        <a:t>Funder</a:t>
                      </a:r>
                      <a:endParaRPr b="1">
                        <a:solidFill>
                          <a:srgbClr val="F3F3F3"/>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en" b="1">
                          <a:solidFill>
                            <a:srgbClr val="F3F3F3"/>
                          </a:solidFill>
                        </a:rPr>
                        <a:t># of Articles</a:t>
                      </a:r>
                      <a:endParaRPr b="1">
                        <a:solidFill>
                          <a:srgbClr val="F3F3F3"/>
                        </a:solidFill>
                      </a:endParaRPr>
                    </a:p>
                  </a:txBody>
                  <a:tcPr marL="91425" marR="91425" marT="91425" marB="91425">
                    <a:solidFill>
                      <a:srgbClr val="CC0000"/>
                    </a:solidFill>
                  </a:tcPr>
                </a:tc>
                <a:extLst>
                  <a:ext uri="{0D108BD9-81ED-4DB2-BD59-A6C34878D82A}">
                    <a16:rowId xmlns:a16="http://schemas.microsoft.com/office/drawing/2014/main" val="10000"/>
                  </a:ext>
                </a:extLst>
              </a:tr>
              <a:tr h="370100">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NCI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136</a:t>
                      </a:r>
                      <a:endParaRPr/>
                    </a:p>
                  </a:txBody>
                  <a:tcPr marL="91425" marR="91425" marT="91425" marB="91425"/>
                </a:tc>
                <a:extLst>
                  <a:ext uri="{0D108BD9-81ED-4DB2-BD59-A6C34878D82A}">
                    <a16:rowId xmlns:a16="http://schemas.microsoft.com/office/drawing/2014/main" val="10001"/>
                  </a:ext>
                </a:extLst>
              </a:tr>
              <a:tr h="370100">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NIAID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37</a:t>
                      </a:r>
                      <a:endParaRPr/>
                    </a:p>
                  </a:txBody>
                  <a:tcPr marL="91425" marR="91425" marT="91425" marB="91425"/>
                </a:tc>
                <a:extLst>
                  <a:ext uri="{0D108BD9-81ED-4DB2-BD59-A6C34878D82A}">
                    <a16:rowId xmlns:a16="http://schemas.microsoft.com/office/drawing/2014/main" val="10002"/>
                  </a:ext>
                </a:extLst>
              </a:tr>
              <a:tr h="321450">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Intramural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16</a:t>
                      </a:r>
                      <a:endParaRPr/>
                    </a:p>
                  </a:txBody>
                  <a:tcPr marL="91425" marR="91425" marT="91425" marB="91425"/>
                </a:tc>
                <a:extLst>
                  <a:ext uri="{0D108BD9-81ED-4DB2-BD59-A6C34878D82A}">
                    <a16:rowId xmlns:a16="http://schemas.microsoft.com/office/drawing/2014/main" val="10003"/>
                  </a:ext>
                </a:extLst>
              </a:tr>
              <a:tr h="321450">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NCRR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16</a:t>
                      </a:r>
                      <a:endParaRPr/>
                    </a:p>
                  </a:txBody>
                  <a:tcPr marL="91425" marR="91425" marT="91425" marB="91425"/>
                </a:tc>
                <a:extLst>
                  <a:ext uri="{0D108BD9-81ED-4DB2-BD59-A6C34878D82A}">
                    <a16:rowId xmlns:a16="http://schemas.microsoft.com/office/drawing/2014/main" val="10004"/>
                  </a:ext>
                </a:extLst>
              </a:tr>
              <a:tr h="370100">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NHLBI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5"/>
                  </a:ext>
                </a:extLst>
              </a:tr>
              <a:tr h="321450">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PHS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6"/>
                  </a:ext>
                </a:extLst>
              </a:tr>
              <a:tr h="370100">
                <a:tc>
                  <a:txBody>
                    <a:bodyPr/>
                    <a:lstStyle/>
                    <a:p>
                      <a:pPr marL="0" lvl="0" indent="0" algn="l" rtl="0">
                        <a:spcBef>
                          <a:spcPts val="0"/>
                        </a:spcBef>
                        <a:spcAft>
                          <a:spcPts val="0"/>
                        </a:spcAft>
                        <a:buNone/>
                      </a:pPr>
                      <a:r>
                        <a:rPr lang="en">
                          <a:latin typeface="Lato"/>
                          <a:ea typeface="Lato"/>
                          <a:cs typeface="Lato"/>
                          <a:sym typeface="Lato"/>
                        </a:rPr>
                        <a:t>NIDCR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7</a:t>
                      </a:r>
                      <a:endParaRPr/>
                    </a:p>
                  </a:txBody>
                  <a:tcPr marL="91425" marR="91425" marT="91425" marB="91425"/>
                </a:tc>
                <a:extLst>
                  <a:ext uri="{0D108BD9-81ED-4DB2-BD59-A6C34878D82A}">
                    <a16:rowId xmlns:a16="http://schemas.microsoft.com/office/drawing/2014/main" val="10007"/>
                  </a:ext>
                </a:extLst>
              </a:tr>
              <a:tr h="485775">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CCR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extLst>
                  <a:ext uri="{0D108BD9-81ED-4DB2-BD59-A6C34878D82A}">
                    <a16:rowId xmlns:a16="http://schemas.microsoft.com/office/drawing/2014/main" val="10008"/>
                  </a:ext>
                </a:extLst>
              </a:tr>
              <a:tr h="321450">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FIC NIH HHS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extLst>
                  <a:ext uri="{0D108BD9-81ED-4DB2-BD59-A6C34878D82A}">
                    <a16:rowId xmlns:a16="http://schemas.microsoft.com/office/drawing/2014/main" val="10009"/>
                  </a:ext>
                </a:extLst>
              </a:tr>
              <a:tr h="321450">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NIGMS NIH HHS</a:t>
                      </a:r>
                      <a:endParaRPr>
                        <a:solidFill>
                          <a:srgbClr val="333333"/>
                        </a:solidFill>
                        <a:highlight>
                          <a:srgbClr val="FCFCFC"/>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2400250" y="2011350"/>
            <a:ext cx="6321600" cy="16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licenses govern published articles on Castleman Disease?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0"/>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is not openly accessible</a:t>
            </a:r>
            <a:endParaRPr/>
          </a:p>
        </p:txBody>
      </p:sp>
      <p:sp>
        <p:nvSpPr>
          <p:cNvPr id="502" name="Google Shape;502;p80"/>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CC0000"/>
              </a:buClr>
              <a:buSzPts val="1400"/>
              <a:buChar char="●"/>
            </a:pPr>
            <a:r>
              <a:rPr lang="en" sz="1400">
                <a:solidFill>
                  <a:srgbClr val="CC0000"/>
                </a:solidFill>
              </a:rPr>
              <a:t>License information missing for 75% of articles</a:t>
            </a:r>
            <a:endParaRPr sz="1400">
              <a:solidFill>
                <a:srgbClr val="CC0000"/>
              </a:solidFill>
            </a:endParaRPr>
          </a:p>
          <a:p>
            <a:pPr marL="457200" lvl="0" indent="-317500" algn="l" rtl="0">
              <a:spcBef>
                <a:spcPts val="0"/>
              </a:spcBef>
              <a:spcAft>
                <a:spcPts val="0"/>
              </a:spcAft>
              <a:buSzPts val="1400"/>
              <a:buChar char="●"/>
            </a:pPr>
            <a:r>
              <a:rPr lang="en" sz="1400"/>
              <a:t>Only 26 articles had attributed Creative Common licenses</a:t>
            </a:r>
            <a:endParaRPr sz="1400"/>
          </a:p>
          <a:p>
            <a:pPr marL="457200" lvl="0" indent="-317500" algn="l" rtl="0">
              <a:spcBef>
                <a:spcPts val="0"/>
              </a:spcBef>
              <a:spcAft>
                <a:spcPts val="0"/>
              </a:spcAft>
              <a:buSzPts val="1400"/>
              <a:buChar char="●"/>
            </a:pPr>
            <a:r>
              <a:rPr lang="en" sz="1400"/>
              <a:t>Majority of attributed licenses are proprietary to publishers</a:t>
            </a:r>
            <a:endParaRPr sz="1400"/>
          </a:p>
          <a:p>
            <a:pPr marL="457200" lvl="0" indent="-317500" algn="l" rtl="0">
              <a:spcBef>
                <a:spcPts val="0"/>
              </a:spcBef>
              <a:spcAft>
                <a:spcPts val="0"/>
              </a:spcAft>
              <a:buSzPts val="1400"/>
              <a:buChar char="●"/>
            </a:pPr>
            <a:r>
              <a:rPr lang="en" sz="1400"/>
              <a:t>21 different licenses represented</a:t>
            </a:r>
            <a:endParaRPr sz="1400"/>
          </a:p>
        </p:txBody>
      </p:sp>
      <p:graphicFrame>
        <p:nvGraphicFramePr>
          <p:cNvPr id="503" name="Google Shape;503;p80"/>
          <p:cNvGraphicFramePr/>
          <p:nvPr/>
        </p:nvGraphicFramePr>
        <p:xfrm>
          <a:off x="3603050" y="204000"/>
          <a:ext cx="5433675" cy="4700080"/>
        </p:xfrm>
        <a:graphic>
          <a:graphicData uri="http://schemas.openxmlformats.org/drawingml/2006/table">
            <a:tbl>
              <a:tblPr>
                <a:noFill/>
                <a:tableStyleId>{2726B1E5-7379-404C-A615-DC915A1ADFB9}</a:tableStyleId>
              </a:tblPr>
              <a:tblGrid>
                <a:gridCol w="4555725">
                  <a:extLst>
                    <a:ext uri="{9D8B030D-6E8A-4147-A177-3AD203B41FA5}">
                      <a16:colId xmlns:a16="http://schemas.microsoft.com/office/drawing/2014/main" val="20000"/>
                    </a:ext>
                  </a:extLst>
                </a:gridCol>
                <a:gridCol w="877950">
                  <a:extLst>
                    <a:ext uri="{9D8B030D-6E8A-4147-A177-3AD203B41FA5}">
                      <a16:colId xmlns:a16="http://schemas.microsoft.com/office/drawing/2014/main" val="20001"/>
                    </a:ext>
                  </a:extLst>
                </a:gridCol>
              </a:tblGrid>
              <a:tr h="585800">
                <a:tc>
                  <a:txBody>
                    <a:bodyPr/>
                    <a:lstStyle/>
                    <a:p>
                      <a:pPr marL="0" lvl="0" indent="0" algn="l" rtl="0">
                        <a:spcBef>
                          <a:spcPts val="0"/>
                        </a:spcBef>
                        <a:spcAft>
                          <a:spcPts val="0"/>
                        </a:spcAft>
                        <a:buNone/>
                      </a:pPr>
                      <a:r>
                        <a:rPr lang="en" b="1">
                          <a:solidFill>
                            <a:srgbClr val="F3F3F3"/>
                          </a:solidFill>
                        </a:rPr>
                        <a:t>License URL</a:t>
                      </a:r>
                      <a:endParaRPr b="1">
                        <a:solidFill>
                          <a:srgbClr val="F3F3F3"/>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en" b="1">
                          <a:solidFill>
                            <a:srgbClr val="F3F3F3"/>
                          </a:solidFill>
                        </a:rPr>
                        <a:t># of Articles</a:t>
                      </a:r>
                      <a:endParaRPr b="1">
                        <a:solidFill>
                          <a:srgbClr val="F3F3F3"/>
                        </a:solidFill>
                      </a:endParaRPr>
                    </a:p>
                  </a:txBody>
                  <a:tcPr marL="91425" marR="91425" marT="91425" marB="91425">
                    <a:solidFill>
                      <a:srgbClr val="CC0000"/>
                    </a:solidFill>
                  </a:tcPr>
                </a:tc>
                <a:extLst>
                  <a:ext uri="{0D108BD9-81ED-4DB2-BD59-A6C34878D82A}">
                    <a16:rowId xmlns:a16="http://schemas.microsoft.com/office/drawing/2014/main" val="10000"/>
                  </a:ext>
                </a:extLst>
              </a:tr>
              <a:tr h="439675">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https://www.elsevier.com/tdm/userlicense/1.0/</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231</a:t>
                      </a:r>
                      <a:endParaRPr/>
                    </a:p>
                  </a:txBody>
                  <a:tcPr marL="91425" marR="91425" marT="91425" marB="91425"/>
                </a:tc>
                <a:extLst>
                  <a:ext uri="{0D108BD9-81ED-4DB2-BD59-A6C34878D82A}">
                    <a16:rowId xmlns:a16="http://schemas.microsoft.com/office/drawing/2014/main" val="10001"/>
                  </a:ext>
                </a:extLst>
              </a:tr>
              <a:tr h="439675">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http://doi.wiley.com/10.1002/tdm_license_1.1</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160</a:t>
                      </a:r>
                      <a:endParaRPr/>
                    </a:p>
                  </a:txBody>
                  <a:tcPr marL="91425" marR="91425" marT="91425" marB="91425"/>
                </a:tc>
                <a:extLst>
                  <a:ext uri="{0D108BD9-81ED-4DB2-BD59-A6C34878D82A}">
                    <a16:rowId xmlns:a16="http://schemas.microsoft.com/office/drawing/2014/main" val="10002"/>
                  </a:ext>
                </a:extLst>
              </a:tr>
              <a:tr h="381875">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http://www.springer.com/tdm</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56</a:t>
                      </a:r>
                      <a:endParaRPr/>
                    </a:p>
                  </a:txBody>
                  <a:tcPr marL="91425" marR="91425" marT="91425" marB="91425"/>
                </a:tc>
                <a:extLst>
                  <a:ext uri="{0D108BD9-81ED-4DB2-BD59-A6C34878D82A}">
                    <a16:rowId xmlns:a16="http://schemas.microsoft.com/office/drawing/2014/main" val="10003"/>
                  </a:ext>
                </a:extLst>
              </a:tr>
              <a:tr h="381875">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Data not found</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42</a:t>
                      </a:r>
                      <a:endParaRPr/>
                    </a:p>
                  </a:txBody>
                  <a:tcPr marL="91425" marR="91425" marT="91425" marB="91425"/>
                </a:tc>
                <a:extLst>
                  <a:ext uri="{0D108BD9-81ED-4DB2-BD59-A6C34878D82A}">
                    <a16:rowId xmlns:a16="http://schemas.microsoft.com/office/drawing/2014/main" val="10004"/>
                  </a:ext>
                </a:extLst>
              </a:tr>
              <a:tr h="439675">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http://journals.sagepub.com/page/policies/text-and-data-mining-license</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31</a:t>
                      </a:r>
                      <a:endParaRPr/>
                    </a:p>
                  </a:txBody>
                  <a:tcPr marL="91425" marR="91425" marT="91425" marB="91425"/>
                </a:tc>
                <a:extLst>
                  <a:ext uri="{0D108BD9-81ED-4DB2-BD59-A6C34878D82A}">
                    <a16:rowId xmlns:a16="http://schemas.microsoft.com/office/drawing/2014/main" val="10005"/>
                  </a:ext>
                </a:extLst>
              </a:tr>
              <a:tr h="381875">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https://www.karger.com/Services/SiteLicenses</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6"/>
                  </a:ext>
                </a:extLst>
              </a:tr>
              <a:tr h="439675">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http://www.elsevier.com/tdm/userlicense/1.0/</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17</a:t>
                      </a:r>
                      <a:endParaRPr/>
                    </a:p>
                  </a:txBody>
                  <a:tcPr marL="91425" marR="91425" marT="91425" marB="91425"/>
                </a:tc>
                <a:extLst>
                  <a:ext uri="{0D108BD9-81ED-4DB2-BD59-A6C34878D82A}">
                    <a16:rowId xmlns:a16="http://schemas.microsoft.com/office/drawing/2014/main" val="10007"/>
                  </a:ext>
                </a:extLst>
              </a:tr>
              <a:tr h="577075">
                <a:tc>
                  <a:txBody>
                    <a:bodyPr/>
                    <a:lstStyle/>
                    <a:p>
                      <a:pPr marL="0" lvl="0" indent="0" algn="l" rtl="0">
                        <a:spcBef>
                          <a:spcPts val="0"/>
                        </a:spcBef>
                        <a:spcAft>
                          <a:spcPts val="0"/>
                        </a:spcAft>
                        <a:buNone/>
                      </a:pPr>
                      <a:r>
                        <a:rPr lang="en">
                          <a:solidFill>
                            <a:srgbClr val="333333"/>
                          </a:solidFill>
                          <a:highlight>
                            <a:srgbClr val="FFFFFF"/>
                          </a:highlight>
                          <a:latin typeface="Lato"/>
                          <a:ea typeface="Lato"/>
                          <a:cs typeface="Lato"/>
                          <a:sym typeface="Lato"/>
                        </a:rPr>
                        <a:t>http://doi.wiley.com/10.1002/tdm_license_1</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7</a:t>
                      </a:r>
                      <a:endParaRPr/>
                    </a:p>
                  </a:txBody>
                  <a:tcPr marL="91425" marR="91425" marT="91425" marB="91425"/>
                </a:tc>
                <a:extLst>
                  <a:ext uri="{0D108BD9-81ED-4DB2-BD59-A6C34878D82A}">
                    <a16:rowId xmlns:a16="http://schemas.microsoft.com/office/drawing/2014/main" val="10008"/>
                  </a:ext>
                </a:extLst>
              </a:tr>
              <a:tr h="381875">
                <a:tc>
                  <a:txBody>
                    <a:bodyPr/>
                    <a:lstStyle/>
                    <a:p>
                      <a:pPr marL="0" lvl="0" indent="0" algn="l" rtl="0">
                        <a:spcBef>
                          <a:spcPts val="0"/>
                        </a:spcBef>
                        <a:spcAft>
                          <a:spcPts val="0"/>
                        </a:spcAft>
                        <a:buNone/>
                      </a:pPr>
                      <a:r>
                        <a:rPr lang="en">
                          <a:solidFill>
                            <a:srgbClr val="333333"/>
                          </a:solidFill>
                          <a:highlight>
                            <a:srgbClr val="FCFCFC"/>
                          </a:highlight>
                          <a:latin typeface="Lato"/>
                          <a:ea typeface="Lato"/>
                          <a:cs typeface="Lato"/>
                          <a:sym typeface="Lato"/>
                        </a:rPr>
                        <a:t>http://creativecommons.org/licenses/by-nc/3.0</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507"/>
        <p:cNvGrpSpPr/>
        <p:nvPr/>
      </p:nvGrpSpPr>
      <p:grpSpPr>
        <a:xfrm>
          <a:off x="0" y="0"/>
          <a:ext cx="0" cy="0"/>
          <a:chOff x="0" y="0"/>
          <a:chExt cx="0" cy="0"/>
        </a:xfrm>
      </p:grpSpPr>
      <p:sp>
        <p:nvSpPr>
          <p:cNvPr id="508" name="Google Shape;508;p81"/>
          <p:cNvSpPr txBox="1">
            <a:spLocks noGrp="1"/>
          </p:cNvSpPr>
          <p:nvPr>
            <p:ph type="title"/>
          </p:nvPr>
        </p:nvSpPr>
        <p:spPr>
          <a:xfrm>
            <a:off x="2400250" y="2011350"/>
            <a:ext cx="6321600" cy="16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most influential articles on Castleman Disease?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2"/>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Which articles are cited the most?</a:t>
            </a:r>
            <a:endParaRPr/>
          </a:p>
        </p:txBody>
      </p:sp>
      <p:sp>
        <p:nvSpPr>
          <p:cNvPr id="514" name="Google Shape;514;p82"/>
          <p:cNvSpPr txBox="1">
            <a:spLocks noGrp="1"/>
          </p:cNvSpPr>
          <p:nvPr>
            <p:ph type="body" idx="1"/>
          </p:nvPr>
        </p:nvSpPr>
        <p:spPr>
          <a:xfrm>
            <a:off x="319500" y="1692300"/>
            <a:ext cx="2808000" cy="296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The 2417 articles cite 4328 different sources in their research</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3320 of these sources are outside the core Castleman corpus (core = tagged to Castleman MeSH heading)</a:t>
            </a:r>
            <a:endParaRPr sz="1400">
              <a:solidFill>
                <a:srgbClr val="000000"/>
              </a:solidFill>
            </a:endParaRPr>
          </a:p>
          <a:p>
            <a:pPr marL="457200" lvl="0" indent="-317500" algn="l" rtl="0">
              <a:spcBef>
                <a:spcPts val="0"/>
              </a:spcBef>
              <a:spcAft>
                <a:spcPts val="0"/>
              </a:spcAft>
              <a:buClr>
                <a:srgbClr val="CC0000"/>
              </a:buClr>
              <a:buSzPts val="1400"/>
              <a:buChar char="●"/>
            </a:pPr>
            <a:r>
              <a:rPr lang="en" sz="1400">
                <a:solidFill>
                  <a:srgbClr val="CC0000"/>
                </a:solidFill>
              </a:rPr>
              <a:t>Number one article cited is Benjamin Castleman’s seminal 1956 work</a:t>
            </a:r>
            <a:endParaRPr sz="1400">
              <a:solidFill>
                <a:srgbClr val="CC0000"/>
              </a:solidFill>
            </a:endParaRPr>
          </a:p>
        </p:txBody>
      </p:sp>
      <p:graphicFrame>
        <p:nvGraphicFramePr>
          <p:cNvPr id="515" name="Google Shape;515;p82"/>
          <p:cNvGraphicFramePr/>
          <p:nvPr/>
        </p:nvGraphicFramePr>
        <p:xfrm>
          <a:off x="3483700" y="575400"/>
          <a:ext cx="5433675" cy="3859985"/>
        </p:xfrm>
        <a:graphic>
          <a:graphicData uri="http://schemas.openxmlformats.org/drawingml/2006/table">
            <a:tbl>
              <a:tblPr>
                <a:noFill/>
                <a:tableStyleId>{2726B1E5-7379-404C-A615-DC915A1ADFB9}</a:tableStyleId>
              </a:tblPr>
              <a:tblGrid>
                <a:gridCol w="4555725">
                  <a:extLst>
                    <a:ext uri="{9D8B030D-6E8A-4147-A177-3AD203B41FA5}">
                      <a16:colId xmlns:a16="http://schemas.microsoft.com/office/drawing/2014/main" val="20000"/>
                    </a:ext>
                  </a:extLst>
                </a:gridCol>
                <a:gridCol w="877950">
                  <a:extLst>
                    <a:ext uri="{9D8B030D-6E8A-4147-A177-3AD203B41FA5}">
                      <a16:colId xmlns:a16="http://schemas.microsoft.com/office/drawing/2014/main" val="20001"/>
                    </a:ext>
                  </a:extLst>
                </a:gridCol>
              </a:tblGrid>
              <a:tr h="585800">
                <a:tc>
                  <a:txBody>
                    <a:bodyPr/>
                    <a:lstStyle/>
                    <a:p>
                      <a:pPr marL="0" lvl="0" indent="0" algn="l" rtl="0">
                        <a:spcBef>
                          <a:spcPts val="0"/>
                        </a:spcBef>
                        <a:spcAft>
                          <a:spcPts val="0"/>
                        </a:spcAft>
                        <a:buNone/>
                      </a:pPr>
                      <a:r>
                        <a:rPr lang="en" b="1">
                          <a:solidFill>
                            <a:srgbClr val="F3F3F3"/>
                          </a:solidFill>
                        </a:rPr>
                        <a:t>Article Title</a:t>
                      </a:r>
                      <a:endParaRPr b="1">
                        <a:solidFill>
                          <a:srgbClr val="F3F3F3"/>
                        </a:solidFill>
                      </a:endParaRPr>
                    </a:p>
                  </a:txBody>
                  <a:tcPr marL="91425" marR="91425" marT="91425" marB="91425">
                    <a:solidFill>
                      <a:srgbClr val="CC0000"/>
                    </a:solidFill>
                  </a:tcPr>
                </a:tc>
                <a:tc>
                  <a:txBody>
                    <a:bodyPr/>
                    <a:lstStyle/>
                    <a:p>
                      <a:pPr marL="0" lvl="0" indent="0" algn="l" rtl="0">
                        <a:spcBef>
                          <a:spcPts val="0"/>
                        </a:spcBef>
                        <a:spcAft>
                          <a:spcPts val="0"/>
                        </a:spcAft>
                        <a:buNone/>
                      </a:pPr>
                      <a:r>
                        <a:rPr lang="en" b="1">
                          <a:solidFill>
                            <a:srgbClr val="F3F3F3"/>
                          </a:solidFill>
                        </a:rPr>
                        <a:t># time cited</a:t>
                      </a:r>
                      <a:endParaRPr b="1">
                        <a:solidFill>
                          <a:srgbClr val="F3F3F3"/>
                        </a:solidFill>
                      </a:endParaRPr>
                    </a:p>
                  </a:txBody>
                  <a:tcPr marL="91425" marR="91425" marT="91425" marB="91425">
                    <a:solidFill>
                      <a:srgbClr val="CC0000"/>
                    </a:solidFill>
                  </a:tcPr>
                </a:tc>
                <a:extLst>
                  <a:ext uri="{0D108BD9-81ED-4DB2-BD59-A6C34878D82A}">
                    <a16:rowId xmlns:a16="http://schemas.microsoft.com/office/drawing/2014/main" val="10000"/>
                  </a:ext>
                </a:extLst>
              </a:tr>
              <a:tr h="439675">
                <a:tc>
                  <a:txBody>
                    <a:bodyPr/>
                    <a:lstStyle/>
                    <a:p>
                      <a:pPr marL="0" lvl="0" indent="0" algn="l" rtl="0">
                        <a:lnSpc>
                          <a:spcPct val="115000"/>
                        </a:lnSpc>
                        <a:spcBef>
                          <a:spcPts val="0"/>
                        </a:spcBef>
                        <a:spcAft>
                          <a:spcPts val="0"/>
                        </a:spcAft>
                        <a:buNone/>
                      </a:pPr>
                      <a:r>
                        <a:rPr lang="en" i="1">
                          <a:solidFill>
                            <a:schemeClr val="dk2"/>
                          </a:solidFill>
                          <a:latin typeface="Lato"/>
                          <a:ea typeface="Lato"/>
                          <a:cs typeface="Lato"/>
                          <a:sym typeface="Lato"/>
                        </a:rPr>
                        <a:t>Localized mediastinal lymphnode hyperplasia resembling thymoma.</a:t>
                      </a:r>
                      <a:r>
                        <a:rPr lang="en">
                          <a:solidFill>
                            <a:schemeClr val="dk2"/>
                          </a:solidFill>
                          <a:latin typeface="Lato"/>
                          <a:ea typeface="Lato"/>
                          <a:cs typeface="Lato"/>
                          <a:sym typeface="Lato"/>
                        </a:rPr>
                        <a:t> (1956)</a:t>
                      </a:r>
                      <a:endParaRPr>
                        <a:solidFill>
                          <a:srgbClr val="333333"/>
                        </a:solidFill>
                        <a:highlight>
                          <a:srgbClr val="FCFCFC"/>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122</a:t>
                      </a:r>
                      <a:endParaRPr/>
                    </a:p>
                  </a:txBody>
                  <a:tcPr marL="91425" marR="91425" marT="91425" marB="91425"/>
                </a:tc>
                <a:extLst>
                  <a:ext uri="{0D108BD9-81ED-4DB2-BD59-A6C34878D82A}">
                    <a16:rowId xmlns:a16="http://schemas.microsoft.com/office/drawing/2014/main" val="10001"/>
                  </a:ext>
                </a:extLst>
              </a:tr>
              <a:tr h="439675">
                <a:tc>
                  <a:txBody>
                    <a:bodyPr/>
                    <a:lstStyle/>
                    <a:p>
                      <a:pPr marL="0" lvl="0" indent="0" algn="l" rtl="0">
                        <a:lnSpc>
                          <a:spcPct val="115000"/>
                        </a:lnSpc>
                        <a:spcBef>
                          <a:spcPts val="0"/>
                        </a:spcBef>
                        <a:spcAft>
                          <a:spcPts val="0"/>
                        </a:spcAft>
                        <a:buNone/>
                      </a:pPr>
                      <a:r>
                        <a:rPr lang="en" i="1">
                          <a:solidFill>
                            <a:schemeClr val="dk2"/>
                          </a:solidFill>
                          <a:latin typeface="Lato"/>
                          <a:ea typeface="Lato"/>
                          <a:cs typeface="Lato"/>
                          <a:sym typeface="Lato"/>
                        </a:rPr>
                        <a:t>Hyaline-vascular and plasma-cell types of giant lymph node hyperplasia of the mediastinum and other locations. </a:t>
                      </a:r>
                      <a:r>
                        <a:rPr lang="en">
                          <a:solidFill>
                            <a:schemeClr val="dk2"/>
                          </a:solidFill>
                          <a:latin typeface="Lato"/>
                          <a:ea typeface="Lato"/>
                          <a:cs typeface="Lato"/>
                          <a:sym typeface="Lato"/>
                        </a:rPr>
                        <a:t>(1972)</a:t>
                      </a:r>
                      <a:endParaRPr>
                        <a:solidFill>
                          <a:srgbClr val="333333"/>
                        </a:solidFill>
                        <a:highlight>
                          <a:srgbClr val="FFFFFF"/>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120</a:t>
                      </a:r>
                      <a:endParaRPr/>
                    </a:p>
                  </a:txBody>
                  <a:tcPr marL="91425" marR="91425" marT="91425" marB="91425"/>
                </a:tc>
                <a:extLst>
                  <a:ext uri="{0D108BD9-81ED-4DB2-BD59-A6C34878D82A}">
                    <a16:rowId xmlns:a16="http://schemas.microsoft.com/office/drawing/2014/main" val="10002"/>
                  </a:ext>
                </a:extLst>
              </a:tr>
              <a:tr h="381875">
                <a:tc>
                  <a:txBody>
                    <a:bodyPr/>
                    <a:lstStyle/>
                    <a:p>
                      <a:pPr marL="0" lvl="0" indent="0" algn="l" rtl="0">
                        <a:lnSpc>
                          <a:spcPct val="115000"/>
                        </a:lnSpc>
                        <a:spcBef>
                          <a:spcPts val="0"/>
                        </a:spcBef>
                        <a:spcAft>
                          <a:spcPts val="0"/>
                        </a:spcAft>
                        <a:buNone/>
                      </a:pPr>
                      <a:r>
                        <a:rPr lang="en" i="1">
                          <a:solidFill>
                            <a:schemeClr val="dk2"/>
                          </a:solidFill>
                          <a:latin typeface="Lato"/>
                          <a:ea typeface="Lato"/>
                          <a:cs typeface="Lato"/>
                          <a:sym typeface="Lato"/>
                        </a:rPr>
                        <a:t>Pathogenic significance of interleukin-6 (IL-6/BSF-2) in Castleman's disease.</a:t>
                      </a:r>
                      <a:r>
                        <a:rPr lang="en">
                          <a:solidFill>
                            <a:schemeClr val="dk2"/>
                          </a:solidFill>
                          <a:latin typeface="Lato"/>
                          <a:ea typeface="Lato"/>
                          <a:cs typeface="Lato"/>
                          <a:sym typeface="Lato"/>
                        </a:rPr>
                        <a:t> (1989)</a:t>
                      </a:r>
                      <a:endParaRPr>
                        <a:solidFill>
                          <a:srgbClr val="333333"/>
                        </a:solidFill>
                        <a:highlight>
                          <a:srgbClr val="FCFCFC"/>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70</a:t>
                      </a:r>
                      <a:endParaRPr/>
                    </a:p>
                  </a:txBody>
                  <a:tcPr marL="91425" marR="91425" marT="91425" marB="91425"/>
                </a:tc>
                <a:extLst>
                  <a:ext uri="{0D108BD9-81ED-4DB2-BD59-A6C34878D82A}">
                    <a16:rowId xmlns:a16="http://schemas.microsoft.com/office/drawing/2014/main" val="10003"/>
                  </a:ext>
                </a:extLst>
              </a:tr>
              <a:tr h="381875">
                <a:tc>
                  <a:txBody>
                    <a:bodyPr/>
                    <a:lstStyle/>
                    <a:p>
                      <a:pPr marL="0" lvl="0" indent="0" algn="l" rtl="0">
                        <a:lnSpc>
                          <a:spcPct val="115000"/>
                        </a:lnSpc>
                        <a:spcBef>
                          <a:spcPts val="0"/>
                        </a:spcBef>
                        <a:spcAft>
                          <a:spcPts val="0"/>
                        </a:spcAft>
                        <a:buNone/>
                      </a:pPr>
                      <a:r>
                        <a:rPr lang="en" i="1">
                          <a:solidFill>
                            <a:schemeClr val="dk2"/>
                          </a:solidFill>
                          <a:latin typeface="Lato"/>
                          <a:ea typeface="Lato"/>
                          <a:cs typeface="Lato"/>
                          <a:sym typeface="Lato"/>
                        </a:rPr>
                        <a:t>Kaposi's sarcoma-associated herpesvirus-like DNA sequences in multicentric Castleman's disease.</a:t>
                      </a:r>
                      <a:r>
                        <a:rPr lang="en">
                          <a:solidFill>
                            <a:schemeClr val="dk2"/>
                          </a:solidFill>
                          <a:latin typeface="Lato"/>
                          <a:ea typeface="Lato"/>
                          <a:cs typeface="Lato"/>
                          <a:sym typeface="Lato"/>
                        </a:rPr>
                        <a:t> (1995)</a:t>
                      </a:r>
                      <a:endParaRPr>
                        <a:solidFill>
                          <a:srgbClr val="333333"/>
                        </a:solidFill>
                        <a:highlight>
                          <a:srgbClr val="FFFFFF"/>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63</a:t>
                      </a:r>
                      <a:endParaRPr/>
                    </a:p>
                  </a:txBody>
                  <a:tcPr marL="91425" marR="91425" marT="91425" marB="91425"/>
                </a:tc>
                <a:extLst>
                  <a:ext uri="{0D108BD9-81ED-4DB2-BD59-A6C34878D82A}">
                    <a16:rowId xmlns:a16="http://schemas.microsoft.com/office/drawing/2014/main" val="10004"/>
                  </a:ext>
                </a:extLst>
              </a:tr>
              <a:tr h="439675">
                <a:tc>
                  <a:txBody>
                    <a:bodyPr/>
                    <a:lstStyle/>
                    <a:p>
                      <a:pPr marL="0" lvl="0" indent="0" algn="l" rtl="0">
                        <a:lnSpc>
                          <a:spcPct val="115000"/>
                        </a:lnSpc>
                        <a:spcBef>
                          <a:spcPts val="0"/>
                        </a:spcBef>
                        <a:spcAft>
                          <a:spcPts val="0"/>
                        </a:spcAft>
                        <a:buNone/>
                      </a:pPr>
                      <a:r>
                        <a:rPr lang="en" i="1">
                          <a:solidFill>
                            <a:schemeClr val="dk2"/>
                          </a:solidFill>
                          <a:latin typeface="Lato"/>
                          <a:ea typeface="Lato"/>
                          <a:cs typeface="Lato"/>
                          <a:sym typeface="Lato"/>
                        </a:rPr>
                        <a:t>Humanized anti-interleukin-6 receptor antibody treatment of multicentric Castleman disease.</a:t>
                      </a:r>
                      <a:r>
                        <a:rPr lang="en">
                          <a:solidFill>
                            <a:schemeClr val="dk2"/>
                          </a:solidFill>
                          <a:latin typeface="Lato"/>
                          <a:ea typeface="Lato"/>
                          <a:cs typeface="Lato"/>
                          <a:sym typeface="Lato"/>
                        </a:rPr>
                        <a:t> (2005)</a:t>
                      </a:r>
                      <a:endParaRPr>
                        <a:solidFill>
                          <a:srgbClr val="333333"/>
                        </a:solidFill>
                        <a:highlight>
                          <a:srgbClr val="FCFCFC"/>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28</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3"/>
          <p:cNvSpPr txBox="1">
            <a:spLocks noGrp="1"/>
          </p:cNvSpPr>
          <p:nvPr>
            <p:ph type="title"/>
          </p:nvPr>
        </p:nvSpPr>
        <p:spPr>
          <a:xfrm>
            <a:off x="254500" y="936600"/>
            <a:ext cx="3229200" cy="109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Citations of the 5 Most-Cited Articles</a:t>
            </a:r>
            <a:endParaRPr/>
          </a:p>
        </p:txBody>
      </p:sp>
      <p:sp>
        <p:nvSpPr>
          <p:cNvPr id="521" name="Google Shape;521;p83"/>
          <p:cNvSpPr txBox="1">
            <a:spLocks noGrp="1"/>
          </p:cNvSpPr>
          <p:nvPr>
            <p:ph type="body" idx="1"/>
          </p:nvPr>
        </p:nvSpPr>
        <p:spPr>
          <a:xfrm>
            <a:off x="319500" y="1692300"/>
            <a:ext cx="2808000" cy="29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000000"/>
              </a:solidFill>
            </a:endParaRPr>
          </a:p>
          <a:p>
            <a:pPr marL="457200" lvl="0" indent="-317500" algn="l" rtl="0">
              <a:spcBef>
                <a:spcPts val="1600"/>
              </a:spcBef>
              <a:spcAft>
                <a:spcPts val="0"/>
              </a:spcAft>
              <a:buClr>
                <a:srgbClr val="000000"/>
              </a:buClr>
              <a:buSzPts val="1400"/>
              <a:buChar char="●"/>
            </a:pPr>
            <a:r>
              <a:rPr lang="en" sz="1400">
                <a:solidFill>
                  <a:srgbClr val="000000"/>
                </a:solidFill>
              </a:rPr>
              <a:t>Articles that cite one of the most-influential articles also cite other top articles</a:t>
            </a:r>
            <a:endParaRPr sz="1400">
              <a:solidFill>
                <a:srgbClr val="000000"/>
              </a:solidFill>
            </a:endParaRPr>
          </a:p>
        </p:txBody>
      </p:sp>
      <p:pic>
        <p:nvPicPr>
          <p:cNvPr id="522" name="Google Shape;522;p83"/>
          <p:cNvPicPr preferRelativeResize="0"/>
          <p:nvPr/>
        </p:nvPicPr>
        <p:blipFill>
          <a:blip r:embed="rId3">
            <a:alphaModFix/>
          </a:blip>
          <a:stretch>
            <a:fillRect/>
          </a:stretch>
        </p:blipFill>
        <p:spPr>
          <a:xfrm>
            <a:off x="3603675" y="152400"/>
            <a:ext cx="5320162" cy="4838699"/>
          </a:xfrm>
          <a:prstGeom prst="rect">
            <a:avLst/>
          </a:prstGeom>
          <a:noFill/>
          <a:ln>
            <a:noFill/>
          </a:ln>
        </p:spPr>
      </p:pic>
      <p:cxnSp>
        <p:nvCxnSpPr>
          <p:cNvPr id="523" name="Google Shape;523;p83"/>
          <p:cNvCxnSpPr/>
          <p:nvPr/>
        </p:nvCxnSpPr>
        <p:spPr>
          <a:xfrm rot="10800000">
            <a:off x="5454800" y="3429300"/>
            <a:ext cx="97200" cy="303000"/>
          </a:xfrm>
          <a:prstGeom prst="straightConnector1">
            <a:avLst/>
          </a:prstGeom>
          <a:noFill/>
          <a:ln w="28575" cap="flat" cmpd="sng">
            <a:solidFill>
              <a:srgbClr val="CC0000"/>
            </a:solidFill>
            <a:prstDash val="solid"/>
            <a:round/>
            <a:headEnd type="none" w="med" len="med"/>
            <a:tailEnd type="stealth" w="med" len="med"/>
          </a:ln>
        </p:spPr>
      </p:cxnSp>
      <p:cxnSp>
        <p:nvCxnSpPr>
          <p:cNvPr id="524" name="Google Shape;524;p83"/>
          <p:cNvCxnSpPr/>
          <p:nvPr/>
        </p:nvCxnSpPr>
        <p:spPr>
          <a:xfrm flipH="1">
            <a:off x="6851250" y="3264625"/>
            <a:ext cx="317100" cy="84900"/>
          </a:xfrm>
          <a:prstGeom prst="straightConnector1">
            <a:avLst/>
          </a:prstGeom>
          <a:noFill/>
          <a:ln w="28575" cap="flat" cmpd="sng">
            <a:solidFill>
              <a:srgbClr val="CC0000"/>
            </a:solidFill>
            <a:prstDash val="solid"/>
            <a:round/>
            <a:headEnd type="none" w="med" len="med"/>
            <a:tailEnd type="stealth" w="med" len="med"/>
          </a:ln>
        </p:spPr>
      </p:cxnSp>
      <p:cxnSp>
        <p:nvCxnSpPr>
          <p:cNvPr id="525" name="Google Shape;525;p83"/>
          <p:cNvCxnSpPr/>
          <p:nvPr/>
        </p:nvCxnSpPr>
        <p:spPr>
          <a:xfrm>
            <a:off x="5422025" y="1655150"/>
            <a:ext cx="427500" cy="0"/>
          </a:xfrm>
          <a:prstGeom prst="straightConnector1">
            <a:avLst/>
          </a:prstGeom>
          <a:noFill/>
          <a:ln w="38100" cap="flat" cmpd="sng">
            <a:solidFill>
              <a:srgbClr val="CC0000"/>
            </a:solidFill>
            <a:prstDash val="solid"/>
            <a:round/>
            <a:headEnd type="none" w="med" len="med"/>
            <a:tailEnd type="stealth" w="med" len="med"/>
          </a:ln>
        </p:spPr>
      </p:cxnSp>
      <p:cxnSp>
        <p:nvCxnSpPr>
          <p:cNvPr id="526" name="Google Shape;526;p83"/>
          <p:cNvCxnSpPr/>
          <p:nvPr/>
        </p:nvCxnSpPr>
        <p:spPr>
          <a:xfrm rot="10800000">
            <a:off x="7168350" y="2248500"/>
            <a:ext cx="141300" cy="244800"/>
          </a:xfrm>
          <a:prstGeom prst="straightConnector1">
            <a:avLst/>
          </a:prstGeom>
          <a:noFill/>
          <a:ln w="28575" cap="flat" cmpd="sng">
            <a:solidFill>
              <a:srgbClr val="CC0000"/>
            </a:solidFill>
            <a:prstDash val="solid"/>
            <a:round/>
            <a:headEnd type="none" w="med" len="med"/>
            <a:tailEnd type="stealth" w="med" len="med"/>
          </a:ln>
        </p:spPr>
      </p:cxnSp>
      <p:cxnSp>
        <p:nvCxnSpPr>
          <p:cNvPr id="527" name="Google Shape;527;p83"/>
          <p:cNvCxnSpPr/>
          <p:nvPr/>
        </p:nvCxnSpPr>
        <p:spPr>
          <a:xfrm>
            <a:off x="4818900" y="2083375"/>
            <a:ext cx="285900" cy="165000"/>
          </a:xfrm>
          <a:prstGeom prst="straightConnector1">
            <a:avLst/>
          </a:prstGeom>
          <a:noFill/>
          <a:ln w="28575" cap="flat" cmpd="sng">
            <a:solidFill>
              <a:srgbClr val="CC0000"/>
            </a:solidFill>
            <a:prstDash val="solid"/>
            <a:round/>
            <a:headEnd type="none" w="med" len="med"/>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Project and Findings</a:t>
            </a:r>
            <a:endParaRPr/>
          </a:p>
        </p:txBody>
      </p:sp>
      <p:sp>
        <p:nvSpPr>
          <p:cNvPr id="165" name="Google Shape;165;p30"/>
          <p:cNvSpPr txBox="1">
            <a:spLocks noGrp="1"/>
          </p:cNvSpPr>
          <p:nvPr>
            <p:ph type="body" idx="1"/>
          </p:nvPr>
        </p:nvSpPr>
        <p:spPr>
          <a:xfrm>
            <a:off x="2410100" y="1211350"/>
            <a:ext cx="6321600" cy="3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driving question behind this research is:</a:t>
            </a:r>
            <a:endParaRPr/>
          </a:p>
          <a:p>
            <a:pPr marL="457200" lvl="0" indent="-342900" algn="l" rtl="0">
              <a:spcBef>
                <a:spcPts val="1600"/>
              </a:spcBef>
              <a:spcAft>
                <a:spcPts val="0"/>
              </a:spcAft>
              <a:buClr>
                <a:srgbClr val="000000"/>
              </a:buClr>
              <a:buSzPts val="1800"/>
              <a:buChar char="●"/>
            </a:pPr>
            <a:r>
              <a:rPr lang="en" i="1">
                <a:solidFill>
                  <a:srgbClr val="000000"/>
                </a:solidFill>
              </a:rPr>
              <a:t>How can I, as a researcher, quickly identify the information pertinent to my areas of study in order to advance my understanding and knowledge to better direct my research?</a:t>
            </a:r>
            <a:endParaRPr>
              <a:solidFill>
                <a:srgbClr val="000000"/>
              </a:solidFill>
            </a:endParaRPr>
          </a:p>
          <a:p>
            <a:pPr marL="0" lvl="0" indent="0" algn="l" rtl="0">
              <a:spcBef>
                <a:spcPts val="1600"/>
              </a:spcBef>
              <a:spcAft>
                <a:spcPts val="0"/>
              </a:spcAft>
              <a:buNone/>
            </a:pPr>
            <a:r>
              <a:rPr lang="en"/>
              <a:t>After my analysis, I conclude:</a:t>
            </a:r>
            <a:endParaRPr/>
          </a:p>
          <a:p>
            <a:pPr marL="457200" lvl="0" indent="-342900" algn="l" rtl="0">
              <a:spcBef>
                <a:spcPts val="1600"/>
              </a:spcBef>
              <a:spcAft>
                <a:spcPts val="0"/>
              </a:spcAft>
              <a:buSzPts val="1800"/>
              <a:buChar char="●"/>
            </a:pPr>
            <a:r>
              <a:rPr lang="en" i="1"/>
              <a:t>Literature-based discovery is an efficient and effective method for extracting information and insights from large sets of data that benefit the scientific researcher and presents a growth opportunity for the scientific publishing industry.</a:t>
            </a:r>
            <a:endParaRPr i="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4"/>
          <p:cNvSpPr txBox="1">
            <a:spLocks noGrp="1"/>
          </p:cNvSpPr>
          <p:nvPr>
            <p:ph type="title"/>
          </p:nvPr>
        </p:nvSpPr>
        <p:spPr>
          <a:xfrm>
            <a:off x="254500" y="936600"/>
            <a:ext cx="3229200" cy="109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Most-cited research is also recent work</a:t>
            </a:r>
            <a:endParaRPr/>
          </a:p>
        </p:txBody>
      </p:sp>
      <p:sp>
        <p:nvSpPr>
          <p:cNvPr id="533" name="Google Shape;533;p84"/>
          <p:cNvSpPr txBox="1">
            <a:spLocks noGrp="1"/>
          </p:cNvSpPr>
          <p:nvPr>
            <p:ph type="body" idx="1"/>
          </p:nvPr>
        </p:nvSpPr>
        <p:spPr>
          <a:xfrm>
            <a:off x="319500" y="1692300"/>
            <a:ext cx="2808000" cy="29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000000"/>
              </a:solidFill>
            </a:endParaRPr>
          </a:p>
          <a:p>
            <a:pPr marL="457200" lvl="0" indent="-317500" algn="l" rtl="0">
              <a:spcBef>
                <a:spcPts val="1600"/>
              </a:spcBef>
              <a:spcAft>
                <a:spcPts val="0"/>
              </a:spcAft>
              <a:buClr>
                <a:srgbClr val="000000"/>
              </a:buClr>
              <a:buSzPts val="1400"/>
              <a:buChar char="●"/>
            </a:pPr>
            <a:r>
              <a:rPr lang="en" sz="1400">
                <a:solidFill>
                  <a:srgbClr val="000000"/>
                </a:solidFill>
              </a:rPr>
              <a:t>Despite seminal works being the most-cited work, the majority of research cited was published around 2000 with another peak in this decade</a:t>
            </a:r>
            <a:endParaRPr sz="1400">
              <a:solidFill>
                <a:srgbClr val="000000"/>
              </a:solidFill>
            </a:endParaRPr>
          </a:p>
        </p:txBody>
      </p:sp>
      <p:pic>
        <p:nvPicPr>
          <p:cNvPr id="534" name="Google Shape;534;p84"/>
          <p:cNvPicPr preferRelativeResize="0"/>
          <p:nvPr/>
        </p:nvPicPr>
        <p:blipFill rotWithShape="1">
          <a:blip r:embed="rId3">
            <a:alphaModFix/>
          </a:blip>
          <a:srcRect t="911"/>
          <a:stretch/>
        </p:blipFill>
        <p:spPr>
          <a:xfrm>
            <a:off x="3397225" y="853600"/>
            <a:ext cx="5575827" cy="34363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538"/>
        <p:cNvGrpSpPr/>
        <p:nvPr/>
      </p:nvGrpSpPr>
      <p:grpSpPr>
        <a:xfrm>
          <a:off x="0" y="0"/>
          <a:ext cx="0" cy="0"/>
          <a:chOff x="0" y="0"/>
          <a:chExt cx="0" cy="0"/>
        </a:xfrm>
      </p:grpSpPr>
      <p:sp>
        <p:nvSpPr>
          <p:cNvPr id="539" name="Google Shape;539;p85"/>
          <p:cNvSpPr txBox="1">
            <a:spLocks noGrp="1"/>
          </p:cNvSpPr>
          <p:nvPr>
            <p:ph type="title"/>
          </p:nvPr>
        </p:nvSpPr>
        <p:spPr>
          <a:xfrm>
            <a:off x="2400250" y="2011350"/>
            <a:ext cx="6321600" cy="16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main topics discussed in the research?</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6"/>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Topic Modeling</a:t>
            </a:r>
            <a:endParaRPr/>
          </a:p>
        </p:txBody>
      </p:sp>
      <p:sp>
        <p:nvSpPr>
          <p:cNvPr id="545" name="Google Shape;545;p86"/>
          <p:cNvSpPr txBox="1">
            <a:spLocks noGrp="1"/>
          </p:cNvSpPr>
          <p:nvPr>
            <p:ph type="body" idx="1"/>
          </p:nvPr>
        </p:nvSpPr>
        <p:spPr>
          <a:xfrm>
            <a:off x="319500" y="1692300"/>
            <a:ext cx="2808000" cy="296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Through Latent Dirichlet Allocation, a form of unsupervised learning, we can discover the topics being discussed in a corpus of works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We can also drill into a specific topic and see the main terms contributing to this topic</a:t>
            </a:r>
            <a:endParaRPr sz="1400">
              <a:solidFill>
                <a:srgbClr val="000000"/>
              </a:solidFill>
            </a:endParaRPr>
          </a:p>
        </p:txBody>
      </p:sp>
      <p:sp>
        <p:nvSpPr>
          <p:cNvPr id="546" name="Google Shape;546;p86"/>
          <p:cNvSpPr txBox="1"/>
          <p:nvPr/>
        </p:nvSpPr>
        <p:spPr>
          <a:xfrm>
            <a:off x="3305200" y="202325"/>
            <a:ext cx="4976400" cy="16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33333"/>
                </a:solidFill>
                <a:highlight>
                  <a:srgbClr val="FFFFFF"/>
                </a:highlight>
                <a:latin typeface="Lato"/>
                <a:ea typeface="Lato"/>
                <a:cs typeface="Lato"/>
                <a:sym typeface="Lato"/>
              </a:rPr>
              <a:t>Top Topics: </a:t>
            </a:r>
            <a:r>
              <a:rPr lang="en">
                <a:solidFill>
                  <a:srgbClr val="333333"/>
                </a:solidFill>
                <a:highlight>
                  <a:srgbClr val="FFFFFF"/>
                </a:highlight>
                <a:latin typeface="Lato"/>
                <a:ea typeface="Lato"/>
                <a:cs typeface="Lato"/>
                <a:sym typeface="Lato"/>
              </a:rPr>
              <a:t>cell, case, detected, syndrome, rights, diagnosis, disorder, cases, review, treatment, localized, patients, cells, patients, cells, lymphoid, imaging, syndrome, disease, mcd, disease, patient, cells, tumor, mass, neck, multicentric, surgical, lymphoma, chest, node, renal, lymphadenopathy, lymph, features, vascular, treatment, may, associated, il6, disease, hhv8, pemphigus, kshv, serum</a:t>
            </a:r>
            <a:endParaRPr>
              <a:latin typeface="Lato"/>
              <a:ea typeface="Lato"/>
              <a:cs typeface="Lato"/>
              <a:sym typeface="Lato"/>
            </a:endParaRPr>
          </a:p>
        </p:txBody>
      </p:sp>
      <p:pic>
        <p:nvPicPr>
          <p:cNvPr id="547" name="Google Shape;547;p86"/>
          <p:cNvPicPr preferRelativeResize="0"/>
          <p:nvPr/>
        </p:nvPicPr>
        <p:blipFill>
          <a:blip r:embed="rId3">
            <a:alphaModFix/>
          </a:blip>
          <a:stretch>
            <a:fillRect/>
          </a:stretch>
        </p:blipFill>
        <p:spPr>
          <a:xfrm>
            <a:off x="4523375" y="1915650"/>
            <a:ext cx="4391898" cy="31799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7"/>
          <p:cNvSpPr txBox="1">
            <a:spLocks noGrp="1"/>
          </p:cNvSpPr>
          <p:nvPr>
            <p:ph type="title"/>
          </p:nvPr>
        </p:nvSpPr>
        <p:spPr>
          <a:xfrm>
            <a:off x="453675" y="944050"/>
            <a:ext cx="2997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 it up for me</a:t>
            </a:r>
            <a:endParaRPr/>
          </a:p>
        </p:txBody>
      </p:sp>
      <p:sp>
        <p:nvSpPr>
          <p:cNvPr id="553" name="Google Shape;553;p8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Through a process of document summarization, we can also extract the most relevant sentences from that document in order to auto-generate a summary</a:t>
            </a:r>
            <a:endParaRPr sz="1400"/>
          </a:p>
          <a:p>
            <a:pPr marL="457200" lvl="0" indent="-317500" algn="l" rtl="0">
              <a:spcBef>
                <a:spcPts val="0"/>
              </a:spcBef>
              <a:spcAft>
                <a:spcPts val="0"/>
              </a:spcAft>
              <a:buSzPts val="1400"/>
              <a:buChar char="●"/>
            </a:pPr>
            <a:r>
              <a:rPr lang="en" sz="1400"/>
              <a:t>The summaries to the right are for 3 of the top-cited articles</a:t>
            </a:r>
            <a:endParaRPr sz="1400"/>
          </a:p>
        </p:txBody>
      </p:sp>
      <p:sp>
        <p:nvSpPr>
          <p:cNvPr id="554" name="Google Shape;554;p87"/>
          <p:cNvSpPr txBox="1"/>
          <p:nvPr/>
        </p:nvSpPr>
        <p:spPr>
          <a:xfrm>
            <a:off x="3778700" y="231075"/>
            <a:ext cx="5106600" cy="4704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lnSpc>
                <a:spcPct val="125000"/>
              </a:lnSpc>
              <a:spcBef>
                <a:spcPts val="1600"/>
              </a:spcBef>
              <a:spcAft>
                <a:spcPts val="0"/>
              </a:spcAft>
              <a:buClr>
                <a:schemeClr val="dk2"/>
              </a:buClr>
              <a:buSzPts val="1100"/>
              <a:buFont typeface="Arial"/>
              <a:buNone/>
            </a:pPr>
            <a:r>
              <a:rPr lang="en" sz="1200" b="1">
                <a:solidFill>
                  <a:schemeClr val="dk2"/>
                </a:solidFill>
                <a:latin typeface="Times New Roman"/>
                <a:ea typeface="Times New Roman"/>
                <a:cs typeface="Times New Roman"/>
                <a:sym typeface="Times New Roman"/>
              </a:rPr>
              <a:t>Pathogenic significance of interleukin-6 (IL-6/BSF-2) in Castleman's disease. </a:t>
            </a:r>
            <a:r>
              <a:rPr lang="en" sz="1200">
                <a:solidFill>
                  <a:srgbClr val="333333"/>
                </a:solidFill>
                <a:latin typeface="Times New Roman"/>
                <a:ea typeface="Times New Roman"/>
                <a:cs typeface="Times New Roman"/>
                <a:sym typeface="Times New Roman"/>
              </a:rPr>
              <a:t>In a patient with a solitary hyperplastic lymph node, clinical improvement and decrease in serum IL-6 were observed following surgical removal of the involved lymph node. The findings in this report indicate that the generation of IL-6 by B cells in germinal centers of hyperplastic lymph nodes of Castleman’s disease may be the key element responsible for the variety of clinical symptoms in this disease.</a:t>
            </a:r>
            <a:endParaRPr sz="1200">
              <a:solidFill>
                <a:srgbClr val="333333"/>
              </a:solidFill>
              <a:latin typeface="Times New Roman"/>
              <a:ea typeface="Times New Roman"/>
              <a:cs typeface="Times New Roman"/>
              <a:sym typeface="Times New Roman"/>
            </a:endParaRPr>
          </a:p>
          <a:p>
            <a:pPr marL="0" lvl="0" indent="0" algn="l" rtl="0">
              <a:lnSpc>
                <a:spcPct val="125000"/>
              </a:lnSpc>
              <a:spcBef>
                <a:spcPts val="1600"/>
              </a:spcBef>
              <a:spcAft>
                <a:spcPts val="0"/>
              </a:spcAft>
              <a:buClr>
                <a:schemeClr val="dk2"/>
              </a:buClr>
              <a:buSzPts val="1100"/>
              <a:buFont typeface="Arial"/>
              <a:buNone/>
            </a:pPr>
            <a:r>
              <a:rPr lang="en" sz="1200" b="1">
                <a:solidFill>
                  <a:schemeClr val="dk2"/>
                </a:solidFill>
                <a:latin typeface="Times New Roman"/>
                <a:ea typeface="Times New Roman"/>
                <a:cs typeface="Times New Roman"/>
                <a:sym typeface="Times New Roman"/>
              </a:rPr>
              <a:t>Kaposi's sarcoma-associated herpesvirus-like DNA sequences in multicentric Castleman's disease. </a:t>
            </a:r>
            <a:r>
              <a:rPr lang="en" sz="1200">
                <a:solidFill>
                  <a:srgbClr val="333333"/>
                </a:solidFill>
                <a:latin typeface="Times New Roman"/>
                <a:ea typeface="Times New Roman"/>
                <a:cs typeface="Times New Roman"/>
                <a:sym typeface="Times New Roman"/>
              </a:rPr>
              <a:t>In this study, we searched for these Herpesvirus-like sequences in MCD samples of 31 patients. KSHV sequences were detected in 14 of 14 cases of HIV-associated MCD, including 5 cases without detectable KS.</a:t>
            </a:r>
            <a:endParaRPr sz="1200">
              <a:solidFill>
                <a:srgbClr val="333333"/>
              </a:solidFill>
              <a:latin typeface="Times New Roman"/>
              <a:ea typeface="Times New Roman"/>
              <a:cs typeface="Times New Roman"/>
              <a:sym typeface="Times New Roman"/>
            </a:endParaRPr>
          </a:p>
          <a:p>
            <a:pPr marL="0" lvl="0" indent="0" algn="l" rtl="0">
              <a:lnSpc>
                <a:spcPct val="125000"/>
              </a:lnSpc>
              <a:spcBef>
                <a:spcPts val="1600"/>
              </a:spcBef>
              <a:spcAft>
                <a:spcPts val="1600"/>
              </a:spcAft>
              <a:buClr>
                <a:schemeClr val="dk2"/>
              </a:buClr>
              <a:buSzPts val="1100"/>
              <a:buFont typeface="Arial"/>
              <a:buNone/>
            </a:pPr>
            <a:r>
              <a:rPr lang="en" sz="1200" b="1">
                <a:solidFill>
                  <a:schemeClr val="dk2"/>
                </a:solidFill>
                <a:latin typeface="Times New Roman"/>
                <a:ea typeface="Times New Roman"/>
                <a:cs typeface="Times New Roman"/>
                <a:sym typeface="Times New Roman"/>
              </a:rPr>
              <a:t>Humanized anti-interleukin-6 receptor antibody treatment of multicentric Castleman disease. </a:t>
            </a:r>
            <a:r>
              <a:rPr lang="en" sz="1200">
                <a:solidFill>
                  <a:srgbClr val="333333"/>
                </a:solidFill>
                <a:latin typeface="Times New Roman"/>
                <a:ea typeface="Times New Roman"/>
                <a:cs typeface="Times New Roman"/>
                <a:sym typeface="Times New Roman"/>
              </a:rPr>
              <a:t>Within 16 weeks, treatment with MRA consistently alleviated lymphadenopathy and all the inflammatory parameters. In 8 (28.6%) patients, the MRA dose was decreased or the treatment interval was extended without exacerbation.</a:t>
            </a:r>
            <a:endParaRPr sz="12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8"/>
          <p:cNvSpPr txBox="1">
            <a:spLocks noGrp="1"/>
          </p:cNvSpPr>
          <p:nvPr>
            <p:ph type="title"/>
          </p:nvPr>
        </p:nvSpPr>
        <p:spPr>
          <a:xfrm>
            <a:off x="254500" y="936600"/>
            <a:ext cx="322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Hierarchical Clustering</a:t>
            </a:r>
            <a:endParaRPr/>
          </a:p>
        </p:txBody>
      </p:sp>
      <p:sp>
        <p:nvSpPr>
          <p:cNvPr id="560" name="Google Shape;560;p88"/>
          <p:cNvSpPr txBox="1">
            <a:spLocks noGrp="1"/>
          </p:cNvSpPr>
          <p:nvPr>
            <p:ph type="body" idx="1"/>
          </p:nvPr>
        </p:nvSpPr>
        <p:spPr>
          <a:xfrm>
            <a:off x="319500" y="1692300"/>
            <a:ext cx="2808000" cy="296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dirty="0">
                <a:solidFill>
                  <a:srgbClr val="000000"/>
                </a:solidFill>
              </a:rPr>
              <a:t>Hierarchical clustering presents another method to organize and group similar documents</a:t>
            </a:r>
            <a:endParaRPr sz="1400" dirty="0">
              <a:solidFill>
                <a:srgbClr val="000000"/>
              </a:solidFill>
            </a:endParaRPr>
          </a:p>
          <a:p>
            <a:pPr marL="457200" lvl="0" indent="-317500" algn="l" rtl="0">
              <a:spcBef>
                <a:spcPts val="0"/>
              </a:spcBef>
              <a:spcAft>
                <a:spcPts val="0"/>
              </a:spcAft>
              <a:buClr>
                <a:srgbClr val="CC0000"/>
              </a:buClr>
              <a:buSzPts val="1400"/>
              <a:buChar char="●"/>
            </a:pPr>
            <a:r>
              <a:rPr lang="en" sz="1400" dirty="0">
                <a:solidFill>
                  <a:srgbClr val="CC0000"/>
                </a:solidFill>
              </a:rPr>
              <a:t>Using 15 clusters, 40% of documents fall into one cluster</a:t>
            </a:r>
            <a:endParaRPr sz="1400" dirty="0">
              <a:solidFill>
                <a:srgbClr val="CC0000"/>
              </a:solidFill>
            </a:endParaRPr>
          </a:p>
          <a:p>
            <a:pPr marL="914400" lvl="1" indent="-317500" algn="l" rtl="0">
              <a:spcBef>
                <a:spcPts val="0"/>
              </a:spcBef>
              <a:spcAft>
                <a:spcPts val="0"/>
              </a:spcAft>
              <a:buClr>
                <a:srgbClr val="000000"/>
              </a:buClr>
              <a:buSzPts val="1400"/>
              <a:buChar char="○"/>
            </a:pPr>
            <a:r>
              <a:rPr lang="en" sz="1400" dirty="0">
                <a:solidFill>
                  <a:srgbClr val="000000"/>
                </a:solidFill>
              </a:rPr>
              <a:t>This indicates that we may need to change the number of clusters</a:t>
            </a:r>
            <a:endParaRPr sz="1400" dirty="0">
              <a:solidFill>
                <a:srgbClr val="000000"/>
              </a:solidFill>
            </a:endParaRPr>
          </a:p>
        </p:txBody>
      </p:sp>
      <p:sp>
        <p:nvSpPr>
          <p:cNvPr id="561" name="Google Shape;561;p88"/>
          <p:cNvSpPr txBox="1"/>
          <p:nvPr/>
        </p:nvSpPr>
        <p:spPr>
          <a:xfrm>
            <a:off x="3242577" y="394109"/>
            <a:ext cx="5752313" cy="4355282"/>
          </a:xfrm>
          <a:prstGeom prst="rect">
            <a:avLst/>
          </a:prstGeom>
          <a:solidFill>
            <a:srgbClr val="D9D9D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33333"/>
                </a:solidFill>
                <a:latin typeface="Lato"/>
                <a:ea typeface="Lato"/>
                <a:cs typeface="Lato"/>
                <a:sym typeface="Lato"/>
              </a:rPr>
              <a:t>Clusters and their top terms</a:t>
            </a:r>
            <a:endParaRPr b="1" dirty="0">
              <a:solidFill>
                <a:srgbClr val="333333"/>
              </a:solidFill>
              <a:latin typeface="Lato"/>
              <a:ea typeface="Lato"/>
              <a:cs typeface="Lato"/>
              <a:sym typeface="Lato"/>
            </a:endParaRPr>
          </a:p>
          <a:p>
            <a:pPr marL="0" lvl="0" indent="0" algn="l" rtl="0">
              <a:spcBef>
                <a:spcPts val="0"/>
              </a:spcBef>
              <a:spcAft>
                <a:spcPts val="0"/>
              </a:spcAft>
              <a:buNone/>
            </a:pP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1 	disease, </a:t>
            </a:r>
            <a:r>
              <a:rPr lang="en" dirty="0" err="1">
                <a:solidFill>
                  <a:srgbClr val="333333"/>
                </a:solidFill>
                <a:latin typeface="Lato"/>
                <a:ea typeface="Lato"/>
                <a:cs typeface="Lato"/>
                <a:sym typeface="Lato"/>
              </a:rPr>
              <a:t>castleman</a:t>
            </a:r>
            <a:r>
              <a:rPr lang="en" dirty="0">
                <a:solidFill>
                  <a:srgbClr val="333333"/>
                </a:solidFill>
                <a:latin typeface="Lato"/>
                <a:ea typeface="Lato"/>
                <a:cs typeface="Lato"/>
                <a:sym typeface="Lato"/>
              </a:rPr>
              <a:t>, </a:t>
            </a:r>
            <a:r>
              <a:rPr lang="en" dirty="0" err="1">
                <a:solidFill>
                  <a:srgbClr val="333333"/>
                </a:solidFill>
                <a:latin typeface="Lato"/>
                <a:ea typeface="Lato"/>
                <a:cs typeface="Lato"/>
                <a:sym typeface="Lato"/>
              </a:rPr>
              <a:t>castleman_disease</a:t>
            </a:r>
            <a:r>
              <a:rPr lang="en" dirty="0">
                <a:solidFill>
                  <a:srgbClr val="333333"/>
                </a:solidFill>
                <a:latin typeface="Lato"/>
                <a:ea typeface="Lato"/>
                <a:cs typeface="Lato"/>
                <a:sym typeface="Lato"/>
              </a:rPr>
              <a:t>, mass, type</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2 	6, mcd, treatment, il_6, </a:t>
            </a:r>
            <a:r>
              <a:rPr lang="en" dirty="0" err="1">
                <a:solidFill>
                  <a:srgbClr val="333333"/>
                </a:solidFill>
                <a:latin typeface="Lato"/>
                <a:ea typeface="Lato"/>
                <a:cs typeface="Lato"/>
                <a:sym typeface="Lato"/>
              </a:rPr>
              <a:t>siltuximab</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3 	</a:t>
            </a:r>
            <a:r>
              <a:rPr lang="en" dirty="0" err="1">
                <a:solidFill>
                  <a:srgbClr val="333333"/>
                </a:solidFill>
                <a:latin typeface="Lato"/>
                <a:ea typeface="Lato"/>
                <a:cs typeface="Lato"/>
                <a:sym typeface="Lato"/>
              </a:rPr>
              <a:t>fdg</a:t>
            </a:r>
            <a:r>
              <a:rPr lang="en" dirty="0">
                <a:solidFill>
                  <a:srgbClr val="333333"/>
                </a:solidFill>
                <a:latin typeface="Lato"/>
                <a:ea typeface="Lato"/>
                <a:cs typeface="Lato"/>
                <a:sym typeface="Lato"/>
              </a:rPr>
              <a:t>, pet, </a:t>
            </a:r>
            <a:r>
              <a:rPr lang="en" dirty="0" err="1">
                <a:solidFill>
                  <a:srgbClr val="333333"/>
                </a:solidFill>
                <a:latin typeface="Lato"/>
                <a:ea typeface="Lato"/>
                <a:cs typeface="Lato"/>
                <a:sym typeface="Lato"/>
              </a:rPr>
              <a:t>ct</a:t>
            </a:r>
            <a:r>
              <a:rPr lang="en" dirty="0">
                <a:solidFill>
                  <a:srgbClr val="333333"/>
                </a:solidFill>
                <a:latin typeface="Lato"/>
                <a:ea typeface="Lato"/>
                <a:cs typeface="Lato"/>
                <a:sym typeface="Lato"/>
              </a:rPr>
              <a:t>, </a:t>
            </a:r>
            <a:r>
              <a:rPr lang="en" dirty="0" err="1">
                <a:solidFill>
                  <a:srgbClr val="333333"/>
                </a:solidFill>
                <a:latin typeface="Lato"/>
                <a:ea typeface="Lato"/>
                <a:cs typeface="Lato"/>
                <a:sym typeface="Lato"/>
              </a:rPr>
              <a:t>fdg_pet</a:t>
            </a:r>
            <a:r>
              <a:rPr lang="en" dirty="0">
                <a:solidFill>
                  <a:srgbClr val="333333"/>
                </a:solidFill>
                <a:latin typeface="Lato"/>
                <a:ea typeface="Lato"/>
                <a:cs typeface="Lato"/>
                <a:sym typeface="Lato"/>
              </a:rPr>
              <a:t>, </a:t>
            </a:r>
            <a:r>
              <a:rPr lang="en" dirty="0" err="1">
                <a:solidFill>
                  <a:srgbClr val="333333"/>
                </a:solidFill>
                <a:latin typeface="Lato"/>
                <a:ea typeface="Lato"/>
                <a:cs typeface="Lato"/>
                <a:sym typeface="Lato"/>
              </a:rPr>
              <a:t>pet_ct</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4 	</a:t>
            </a:r>
            <a:r>
              <a:rPr lang="en" dirty="0" err="1">
                <a:solidFill>
                  <a:srgbClr val="333333"/>
                </a:solidFill>
                <a:latin typeface="Lato"/>
                <a:ea typeface="Lato"/>
                <a:cs typeface="Lato"/>
                <a:sym typeface="Lato"/>
              </a:rPr>
              <a:t>kshv</a:t>
            </a:r>
            <a:r>
              <a:rPr lang="en" dirty="0">
                <a:solidFill>
                  <a:srgbClr val="333333"/>
                </a:solidFill>
                <a:latin typeface="Lato"/>
                <a:ea typeface="Lato"/>
                <a:cs typeface="Lato"/>
                <a:sym typeface="Lato"/>
              </a:rPr>
              <a:t>, </a:t>
            </a:r>
            <a:r>
              <a:rPr lang="en" dirty="0" err="1">
                <a:solidFill>
                  <a:srgbClr val="333333"/>
                </a:solidFill>
                <a:latin typeface="Lato"/>
                <a:ea typeface="Lato"/>
                <a:cs typeface="Lato"/>
                <a:sym typeface="Lato"/>
              </a:rPr>
              <a:t>kaposi</a:t>
            </a:r>
            <a:r>
              <a:rPr lang="en" dirty="0">
                <a:solidFill>
                  <a:srgbClr val="333333"/>
                </a:solidFill>
                <a:latin typeface="Lato"/>
                <a:ea typeface="Lato"/>
                <a:cs typeface="Lato"/>
                <a:sym typeface="Lato"/>
              </a:rPr>
              <a:t>, </a:t>
            </a:r>
            <a:r>
              <a:rPr lang="en" dirty="0" err="1">
                <a:solidFill>
                  <a:srgbClr val="333333"/>
                </a:solidFill>
                <a:latin typeface="Lato"/>
                <a:ea typeface="Lato"/>
                <a:cs typeface="Lato"/>
                <a:sym typeface="Lato"/>
              </a:rPr>
              <a:t>kaposi_sarcoma</a:t>
            </a:r>
            <a:r>
              <a:rPr lang="en" dirty="0">
                <a:solidFill>
                  <a:srgbClr val="333333"/>
                </a:solidFill>
                <a:latin typeface="Lato"/>
                <a:ea typeface="Lato"/>
                <a:cs typeface="Lato"/>
                <a:sym typeface="Lato"/>
              </a:rPr>
              <a:t>, sarcoma, </a:t>
            </a:r>
            <a:r>
              <a:rPr lang="en" dirty="0" err="1">
                <a:solidFill>
                  <a:srgbClr val="333333"/>
                </a:solidFill>
                <a:latin typeface="Lato"/>
                <a:ea typeface="Lato"/>
                <a:cs typeface="Lato"/>
                <a:sym typeface="Lato"/>
              </a:rPr>
              <a:t>ks</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5 	poems, syndrome, </a:t>
            </a:r>
            <a:r>
              <a:rPr lang="en" dirty="0" err="1">
                <a:solidFill>
                  <a:srgbClr val="333333"/>
                </a:solidFill>
                <a:latin typeface="Lato"/>
                <a:ea typeface="Lato"/>
                <a:cs typeface="Lato"/>
                <a:sym typeface="Lato"/>
              </a:rPr>
              <a:t>poems_syndrome</a:t>
            </a:r>
            <a:r>
              <a:rPr lang="en" dirty="0">
                <a:solidFill>
                  <a:srgbClr val="333333"/>
                </a:solidFill>
                <a:latin typeface="Lato"/>
                <a:ea typeface="Lato"/>
                <a:cs typeface="Lato"/>
                <a:sym typeface="Lato"/>
              </a:rPr>
              <a:t>, polyneuropathy, skin</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6         	</a:t>
            </a:r>
            <a:r>
              <a:rPr lang="en" dirty="0" err="1">
                <a:solidFill>
                  <a:srgbClr val="333333"/>
                </a:solidFill>
                <a:latin typeface="Lato"/>
                <a:ea typeface="Lato"/>
                <a:cs typeface="Lato"/>
                <a:sym typeface="Lato"/>
              </a:rPr>
              <a:t>tafro</a:t>
            </a:r>
            <a:r>
              <a:rPr lang="en" dirty="0">
                <a:solidFill>
                  <a:srgbClr val="333333"/>
                </a:solidFill>
                <a:latin typeface="Lato"/>
                <a:ea typeface="Lato"/>
                <a:cs typeface="Lato"/>
                <a:sym typeface="Lato"/>
              </a:rPr>
              <a:t>, syndrome, </a:t>
            </a:r>
            <a:r>
              <a:rPr lang="en" dirty="0" err="1">
                <a:solidFill>
                  <a:srgbClr val="333333"/>
                </a:solidFill>
                <a:latin typeface="Lato"/>
                <a:ea typeface="Lato"/>
                <a:cs typeface="Lato"/>
                <a:sym typeface="Lato"/>
              </a:rPr>
              <a:t>tafro_syndrome</a:t>
            </a:r>
            <a:r>
              <a:rPr lang="en" dirty="0">
                <a:solidFill>
                  <a:srgbClr val="333333"/>
                </a:solidFill>
                <a:latin typeface="Lato"/>
                <a:ea typeface="Lato"/>
                <a:cs typeface="Lato"/>
                <a:sym typeface="Lato"/>
              </a:rPr>
              <a:t>, thrombocytopenia,   	anasarca</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7	mcd, </a:t>
            </a:r>
            <a:r>
              <a:rPr lang="en" dirty="0" err="1">
                <a:solidFill>
                  <a:srgbClr val="333333"/>
                </a:solidFill>
                <a:latin typeface="Lato"/>
                <a:ea typeface="Lato"/>
                <a:cs typeface="Lato"/>
                <a:sym typeface="Lato"/>
              </a:rPr>
              <a:t>hiv</a:t>
            </a:r>
            <a:r>
              <a:rPr lang="en" dirty="0">
                <a:solidFill>
                  <a:srgbClr val="333333"/>
                </a:solidFill>
                <a:latin typeface="Lato"/>
                <a:ea typeface="Lato"/>
                <a:cs typeface="Lato"/>
                <a:sym typeface="Lato"/>
              </a:rPr>
              <a:t>, hhv8, patients, rituximab</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8 	renal, </a:t>
            </a:r>
            <a:r>
              <a:rPr lang="en" dirty="0" err="1">
                <a:solidFill>
                  <a:srgbClr val="333333"/>
                </a:solidFill>
                <a:latin typeface="Lato"/>
                <a:ea typeface="Lato"/>
                <a:cs typeface="Lato"/>
                <a:sym typeface="Lato"/>
              </a:rPr>
              <a:t>vegf</a:t>
            </a:r>
            <a:r>
              <a:rPr lang="en" dirty="0">
                <a:solidFill>
                  <a:srgbClr val="333333"/>
                </a:solidFill>
                <a:latin typeface="Lato"/>
                <a:ea typeface="Lato"/>
                <a:cs typeface="Lato"/>
                <a:sym typeface="Lato"/>
              </a:rPr>
              <a:t>, amyloidosis, nephrotic, biopsy</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9  	pemphigus, </a:t>
            </a:r>
            <a:r>
              <a:rPr lang="en" dirty="0" err="1">
                <a:solidFill>
                  <a:srgbClr val="333333"/>
                </a:solidFill>
                <a:latin typeface="Lato"/>
                <a:ea typeface="Lato"/>
                <a:cs typeface="Lato"/>
                <a:sym typeface="Lato"/>
              </a:rPr>
              <a:t>pnp</a:t>
            </a:r>
            <a:r>
              <a:rPr lang="en" dirty="0">
                <a:solidFill>
                  <a:srgbClr val="333333"/>
                </a:solidFill>
                <a:latin typeface="Lato"/>
                <a:ea typeface="Lato"/>
                <a:cs typeface="Lato"/>
                <a:sym typeface="Lato"/>
              </a:rPr>
              <a:t>, paraneoplastic, </a:t>
            </a:r>
            <a:r>
              <a:rPr lang="en" dirty="0" err="1">
                <a:solidFill>
                  <a:srgbClr val="333333"/>
                </a:solidFill>
                <a:latin typeface="Lato"/>
                <a:ea typeface="Lato"/>
                <a:cs typeface="Lato"/>
                <a:sym typeface="Lato"/>
              </a:rPr>
              <a:t>paraneoplastic_pemphigus</a:t>
            </a:r>
            <a:r>
              <a:rPr lang="en" dirty="0">
                <a:solidFill>
                  <a:srgbClr val="333333"/>
                </a:solidFill>
                <a:latin typeface="Lato"/>
                <a:ea typeface="Lato"/>
                <a:cs typeface="Lato"/>
                <a:sym typeface="Lato"/>
              </a:rPr>
              <a:t>, </a:t>
            </a:r>
            <a:endParaRPr dirty="0">
              <a:solidFill>
                <a:srgbClr val="333333"/>
              </a:solidFill>
              <a:latin typeface="Lato"/>
              <a:ea typeface="Lato"/>
              <a:cs typeface="Lato"/>
              <a:sym typeface="Lato"/>
            </a:endParaRPr>
          </a:p>
          <a:p>
            <a:pPr marL="0" lvl="0" indent="457200" algn="l" rtl="0">
              <a:spcBef>
                <a:spcPts val="0"/>
              </a:spcBef>
              <a:spcAft>
                <a:spcPts val="0"/>
              </a:spcAft>
              <a:buNone/>
            </a:pPr>
            <a:r>
              <a:rPr lang="en" dirty="0">
                <a:solidFill>
                  <a:srgbClr val="333333"/>
                </a:solidFill>
                <a:latin typeface="Lato"/>
                <a:ea typeface="Lato"/>
                <a:cs typeface="Lato"/>
                <a:sym typeface="Lato"/>
              </a:rPr>
              <a:t>	patients</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10	8, </a:t>
            </a:r>
            <a:r>
              <a:rPr lang="en" dirty="0" err="1">
                <a:solidFill>
                  <a:srgbClr val="333333"/>
                </a:solidFill>
                <a:latin typeface="Lato"/>
                <a:ea typeface="Lato"/>
                <a:cs typeface="Lato"/>
                <a:sym typeface="Lato"/>
              </a:rPr>
              <a:t>hhv</a:t>
            </a:r>
            <a:r>
              <a:rPr lang="en" dirty="0">
                <a:solidFill>
                  <a:srgbClr val="333333"/>
                </a:solidFill>
                <a:latin typeface="Lato"/>
                <a:ea typeface="Lato"/>
                <a:cs typeface="Lato"/>
                <a:sym typeface="Lato"/>
              </a:rPr>
              <a:t>, hhv_8, mcd, </a:t>
            </a:r>
            <a:r>
              <a:rPr lang="en" dirty="0" err="1">
                <a:solidFill>
                  <a:srgbClr val="333333"/>
                </a:solidFill>
                <a:latin typeface="Lato"/>
                <a:ea typeface="Lato"/>
                <a:cs typeface="Lato"/>
                <a:sym typeface="Lato"/>
              </a:rPr>
              <a:t>hiv</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11	</a:t>
            </a:r>
            <a:r>
              <a:rPr lang="en" dirty="0" err="1">
                <a:solidFill>
                  <a:srgbClr val="333333"/>
                </a:solidFill>
                <a:latin typeface="Lato"/>
                <a:ea typeface="Lato"/>
                <a:cs typeface="Lato"/>
                <a:sym typeface="Lato"/>
              </a:rPr>
              <a:t>il</a:t>
            </a:r>
            <a:r>
              <a:rPr lang="en" dirty="0">
                <a:solidFill>
                  <a:srgbClr val="333333"/>
                </a:solidFill>
                <a:latin typeface="Lato"/>
                <a:ea typeface="Lato"/>
                <a:cs typeface="Lato"/>
                <a:sym typeface="Lato"/>
              </a:rPr>
              <a:t>, 6, il_6, tocilizumab, interleukin</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12	cells, cases, cell, follicular, dendritic</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13	syndrome, therapy, criteria, cell, </a:t>
            </a:r>
            <a:r>
              <a:rPr lang="en" dirty="0" err="1">
                <a:solidFill>
                  <a:srgbClr val="333333"/>
                </a:solidFill>
                <a:latin typeface="Lato"/>
                <a:ea typeface="Lato"/>
                <a:cs typeface="Lato"/>
                <a:sym typeface="Lato"/>
              </a:rPr>
              <a:t>poems_syndrome</a:t>
            </a:r>
            <a:endParaRPr dirty="0">
              <a:solidFill>
                <a:srgbClr val="333333"/>
              </a:solidFill>
              <a:latin typeface="Lato"/>
              <a:ea typeface="Lato"/>
              <a:cs typeface="Lato"/>
              <a:sym typeface="Lato"/>
            </a:endParaRPr>
          </a:p>
          <a:p>
            <a:pPr marL="0" lvl="0" indent="0" algn="l" rtl="0">
              <a:spcBef>
                <a:spcPts val="0"/>
              </a:spcBef>
              <a:spcAft>
                <a:spcPts val="0"/>
              </a:spcAft>
              <a:buNone/>
            </a:pPr>
            <a:r>
              <a:rPr lang="en" dirty="0">
                <a:solidFill>
                  <a:srgbClr val="333333"/>
                </a:solidFill>
                <a:latin typeface="Lato"/>
                <a:ea typeface="Lato"/>
                <a:cs typeface="Lato"/>
                <a:sym typeface="Lato"/>
              </a:rPr>
              <a:t>14	igg4, related, igg4_related, serum, serum_igg4</a:t>
            </a:r>
            <a:endParaRPr dirty="0">
              <a:solidFill>
                <a:srgbClr val="333333"/>
              </a:solidFill>
              <a:latin typeface="Lato"/>
              <a:ea typeface="Lato"/>
              <a:cs typeface="Lato"/>
              <a:sym typeface="Lato"/>
            </a:endParaRPr>
          </a:p>
          <a:p>
            <a:pPr marL="0" marR="88900" lvl="0" indent="0" algn="l" rtl="0">
              <a:lnSpc>
                <a:spcPct val="142857"/>
              </a:lnSpc>
              <a:spcBef>
                <a:spcPts val="0"/>
              </a:spcBef>
              <a:spcAft>
                <a:spcPts val="0"/>
              </a:spcAft>
              <a:buClr>
                <a:schemeClr val="dk2"/>
              </a:buClr>
              <a:buSzPts val="1100"/>
              <a:buFont typeface="Arial"/>
              <a:buNone/>
            </a:pPr>
            <a:r>
              <a:rPr lang="en" dirty="0">
                <a:solidFill>
                  <a:srgbClr val="333333"/>
                </a:solidFill>
                <a:latin typeface="Lato"/>
                <a:ea typeface="Lato"/>
                <a:cs typeface="Lato"/>
                <a:sym typeface="Lato"/>
              </a:rPr>
              <a:t>15	6, vil_6, </a:t>
            </a:r>
            <a:r>
              <a:rPr lang="en" dirty="0" err="1">
                <a:solidFill>
                  <a:srgbClr val="333333"/>
                </a:solidFill>
                <a:latin typeface="Lato"/>
                <a:ea typeface="Lato"/>
                <a:cs typeface="Lato"/>
                <a:sym typeface="Lato"/>
              </a:rPr>
              <a:t>vil</a:t>
            </a:r>
            <a:r>
              <a:rPr lang="en" dirty="0">
                <a:solidFill>
                  <a:srgbClr val="333333"/>
                </a:solidFill>
                <a:latin typeface="Lato"/>
                <a:ea typeface="Lato"/>
                <a:cs typeface="Lato"/>
                <a:sym typeface="Lato"/>
              </a:rPr>
              <a:t>, 8, il_6</a:t>
            </a:r>
            <a:endParaRPr dirty="0">
              <a:solidFill>
                <a:srgbClr val="333333"/>
              </a:solidFill>
              <a:latin typeface="Lato"/>
              <a:ea typeface="Lato"/>
              <a:cs typeface="Lato"/>
              <a:sym typeface="Lato"/>
            </a:endParaRPr>
          </a:p>
          <a:p>
            <a:pPr marL="0" lvl="0" indent="0" algn="l" rtl="0">
              <a:spcBef>
                <a:spcPts val="800"/>
              </a:spcBef>
              <a:spcAft>
                <a:spcPts val="0"/>
              </a:spcAft>
              <a:buNone/>
            </a:pPr>
            <a:endParaRPr b="1" dirty="0">
              <a:solidFill>
                <a:srgbClr val="333333"/>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9"/>
          <p:cNvSpPr txBox="1">
            <a:spLocks noGrp="1"/>
          </p:cNvSpPr>
          <p:nvPr>
            <p:ph type="title"/>
          </p:nvPr>
        </p:nvSpPr>
        <p:spPr>
          <a:xfrm>
            <a:off x="453675" y="944050"/>
            <a:ext cx="2997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Terms in a cluster</a:t>
            </a:r>
            <a:endParaRPr/>
          </a:p>
        </p:txBody>
      </p:sp>
      <p:sp>
        <p:nvSpPr>
          <p:cNvPr id="567" name="Google Shape;567;p89"/>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Similar to LDA topic modeling, we can drill into each cluster and see the most frequent terms</a:t>
            </a:r>
            <a:endParaRPr sz="1400"/>
          </a:p>
          <a:p>
            <a:pPr marL="457200" lvl="0" indent="-317500" algn="l" rtl="0">
              <a:spcBef>
                <a:spcPts val="0"/>
              </a:spcBef>
              <a:spcAft>
                <a:spcPts val="0"/>
              </a:spcAft>
              <a:buSzPts val="1400"/>
              <a:buChar char="●"/>
            </a:pPr>
            <a:r>
              <a:rPr lang="en" sz="1400"/>
              <a:t>The terms for one cluster are shown to the right in a Word Cloud, where a word is sized proportional to its frequency in the cluster</a:t>
            </a:r>
            <a:endParaRPr sz="1400"/>
          </a:p>
        </p:txBody>
      </p:sp>
      <p:pic>
        <p:nvPicPr>
          <p:cNvPr id="568" name="Google Shape;568;p89"/>
          <p:cNvPicPr preferRelativeResize="0"/>
          <p:nvPr/>
        </p:nvPicPr>
        <p:blipFill>
          <a:blip r:embed="rId3">
            <a:alphaModFix/>
          </a:blip>
          <a:stretch>
            <a:fillRect/>
          </a:stretch>
        </p:blipFill>
        <p:spPr>
          <a:xfrm>
            <a:off x="3603675" y="152400"/>
            <a:ext cx="5055487"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72"/>
        <p:cNvGrpSpPr/>
        <p:nvPr/>
      </p:nvGrpSpPr>
      <p:grpSpPr>
        <a:xfrm>
          <a:off x="0" y="0"/>
          <a:ext cx="0" cy="0"/>
          <a:chOff x="0" y="0"/>
          <a:chExt cx="0" cy="0"/>
        </a:xfrm>
      </p:grpSpPr>
      <p:sp>
        <p:nvSpPr>
          <p:cNvPr id="573" name="Google Shape;573;p9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 the Optimal K</a:t>
            </a:r>
            <a:endParaRPr/>
          </a:p>
        </p:txBody>
      </p:sp>
      <p:sp>
        <p:nvSpPr>
          <p:cNvPr id="574" name="Google Shape;574;p90"/>
          <p:cNvSpPr txBox="1">
            <a:spLocks noGrp="1"/>
          </p:cNvSpPr>
          <p:nvPr>
            <p:ph type="body" idx="1"/>
          </p:nvPr>
        </p:nvSpPr>
        <p:spPr>
          <a:xfrm>
            <a:off x="2410100" y="1211350"/>
            <a:ext cx="6321600" cy="34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problem when doing any kind of unsupervised learning in order to cluster or group data is determining the number of groups (</a:t>
            </a:r>
            <a:r>
              <a:rPr lang="en" i="1"/>
              <a:t>k</a:t>
            </a:r>
            <a:r>
              <a:rPr lang="en"/>
              <a:t>). While each algorithm tries to calculate the best cluster for each entity, the analyst must set the value of </a:t>
            </a:r>
            <a:r>
              <a:rPr lang="en" i="1"/>
              <a:t>k</a:t>
            </a:r>
            <a:r>
              <a:rPr lang="en"/>
              <a:t> at the outset.</a:t>
            </a:r>
            <a:endParaRPr/>
          </a:p>
          <a:p>
            <a:pPr marL="0" lvl="0" indent="0" algn="l" rtl="0">
              <a:spcBef>
                <a:spcPts val="1600"/>
              </a:spcBef>
              <a:spcAft>
                <a:spcPts val="1600"/>
              </a:spcAft>
              <a:buNone/>
            </a:pPr>
            <a:r>
              <a:rPr lang="en"/>
              <a:t>Since each algorithm calculates different clusters differently, we need different methods for calculating </a:t>
            </a:r>
            <a:r>
              <a:rPr lang="en" i="1"/>
              <a:t>k</a:t>
            </a:r>
            <a:r>
              <a:rPr lang="en"/>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78"/>
        <p:cNvGrpSpPr/>
        <p:nvPr/>
      </p:nvGrpSpPr>
      <p:grpSpPr>
        <a:xfrm>
          <a:off x="0" y="0"/>
          <a:ext cx="0" cy="0"/>
          <a:chOff x="0" y="0"/>
          <a:chExt cx="0" cy="0"/>
        </a:xfrm>
      </p:grpSpPr>
      <p:sp>
        <p:nvSpPr>
          <p:cNvPr id="579" name="Google Shape;579;p9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Determining k for LDA</a:t>
            </a:r>
            <a:endParaRPr/>
          </a:p>
        </p:txBody>
      </p:sp>
      <p:pic>
        <p:nvPicPr>
          <p:cNvPr id="580" name="Google Shape;580;p91"/>
          <p:cNvPicPr preferRelativeResize="0"/>
          <p:nvPr/>
        </p:nvPicPr>
        <p:blipFill>
          <a:blip r:embed="rId3">
            <a:alphaModFix/>
          </a:blip>
          <a:stretch>
            <a:fillRect/>
          </a:stretch>
        </p:blipFill>
        <p:spPr>
          <a:xfrm>
            <a:off x="2997974" y="1211350"/>
            <a:ext cx="5126151" cy="3172151"/>
          </a:xfrm>
          <a:prstGeom prst="rect">
            <a:avLst/>
          </a:prstGeom>
          <a:noFill/>
          <a:ln>
            <a:noFill/>
          </a:ln>
        </p:spPr>
      </p:pic>
      <p:sp>
        <p:nvSpPr>
          <p:cNvPr id="581" name="Google Shape;581;p91"/>
          <p:cNvSpPr/>
          <p:nvPr/>
        </p:nvSpPr>
        <p:spPr>
          <a:xfrm>
            <a:off x="4476175" y="1258450"/>
            <a:ext cx="544200" cy="29406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1"/>
          <p:cNvSpPr txBox="1">
            <a:spLocks noGrp="1"/>
          </p:cNvSpPr>
          <p:nvPr>
            <p:ph type="body" idx="1"/>
          </p:nvPr>
        </p:nvSpPr>
        <p:spPr>
          <a:xfrm>
            <a:off x="217450" y="1137600"/>
            <a:ext cx="2182800" cy="3539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400"/>
              <a:t>The aim of these measurements is to minimize the top two metrics (Arun, CaoJuan) and maximize the bottom two metrics (Griffiths, Deveaud). The optimal number of topics is found where the four lines converge, somewhere between 40-50 topics.</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86"/>
        <p:cNvGrpSpPr/>
        <p:nvPr/>
      </p:nvGrpSpPr>
      <p:grpSpPr>
        <a:xfrm>
          <a:off x="0" y="0"/>
          <a:ext cx="0" cy="0"/>
          <a:chOff x="0" y="0"/>
          <a:chExt cx="0" cy="0"/>
        </a:xfrm>
      </p:grpSpPr>
      <p:sp>
        <p:nvSpPr>
          <p:cNvPr id="587" name="Google Shape;587;p9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Dunn’s Index</a:t>
            </a:r>
            <a:endParaRPr/>
          </a:p>
        </p:txBody>
      </p:sp>
      <p:sp>
        <p:nvSpPr>
          <p:cNvPr id="588" name="Google Shape;588;p92"/>
          <p:cNvSpPr txBox="1">
            <a:spLocks noGrp="1"/>
          </p:cNvSpPr>
          <p:nvPr>
            <p:ph type="body" idx="1"/>
          </p:nvPr>
        </p:nvSpPr>
        <p:spPr>
          <a:xfrm>
            <a:off x="217375" y="1045200"/>
            <a:ext cx="2182800" cy="31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Dunn’s Index attempts to measure clusters by how tight and distinct they are. The index is a measure of the intranodal distances for points within a cluster and the internodal distance between clusters. </a:t>
            </a:r>
            <a:r>
              <a:rPr lang="en" sz="1400" i="1"/>
              <a:t>k</a:t>
            </a:r>
            <a:r>
              <a:rPr lang="en" sz="1400"/>
              <a:t> values with high index values have low intranodal distance and high internodal distance</a:t>
            </a:r>
            <a:endParaRPr sz="1400"/>
          </a:p>
        </p:txBody>
      </p:sp>
      <p:pic>
        <p:nvPicPr>
          <p:cNvPr id="589" name="Google Shape;589;p92"/>
          <p:cNvPicPr preferRelativeResize="0"/>
          <p:nvPr/>
        </p:nvPicPr>
        <p:blipFill>
          <a:blip r:embed="rId3">
            <a:alphaModFix/>
          </a:blip>
          <a:stretch>
            <a:fillRect/>
          </a:stretch>
        </p:blipFill>
        <p:spPr>
          <a:xfrm>
            <a:off x="3028600" y="1211350"/>
            <a:ext cx="5461748" cy="33287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593"/>
        <p:cNvGrpSpPr/>
        <p:nvPr/>
      </p:nvGrpSpPr>
      <p:grpSpPr>
        <a:xfrm>
          <a:off x="0" y="0"/>
          <a:ext cx="0" cy="0"/>
          <a:chOff x="0" y="0"/>
          <a:chExt cx="0" cy="0"/>
        </a:xfrm>
      </p:grpSpPr>
      <p:sp>
        <p:nvSpPr>
          <p:cNvPr id="594" name="Google Shape;594;p9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Findings + Recommendations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Work</a:t>
            </a:r>
            <a:endParaRPr/>
          </a:p>
        </p:txBody>
      </p:sp>
      <p:sp>
        <p:nvSpPr>
          <p:cNvPr id="171" name="Google Shape;171;p31"/>
          <p:cNvSpPr txBox="1">
            <a:spLocks noGrp="1"/>
          </p:cNvSpPr>
          <p:nvPr>
            <p:ph type="body" idx="1"/>
          </p:nvPr>
        </p:nvSpPr>
        <p:spPr>
          <a:xfrm>
            <a:off x="2410100" y="1211350"/>
            <a:ext cx="6321600" cy="353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This analysis used metadata describing 2417 articles on Castleman Disease from the National Library of Medicine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This analysis applied various statistical and natural language processing techniques to this set of data:</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Descriptive analytics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Document summarization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Network graphs for citations and affiliations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Topic modeling</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Document clustering</a:t>
            </a:r>
            <a:endParaRPr>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4"/>
          <p:cNvSpPr txBox="1">
            <a:spLocks noGrp="1"/>
          </p:cNvSpPr>
          <p:nvPr>
            <p:ph type="title"/>
          </p:nvPr>
        </p:nvSpPr>
        <p:spPr>
          <a:xfrm>
            <a:off x="283100" y="712150"/>
            <a:ext cx="83814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 of Hypotheses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5"/>
          <p:cNvSpPr txBox="1">
            <a:spLocks noGrp="1"/>
          </p:cNvSpPr>
          <p:nvPr>
            <p:ph type="title"/>
          </p:nvPr>
        </p:nvSpPr>
        <p:spPr>
          <a:xfrm>
            <a:off x="2400250" y="4235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Hypotheses in support of Problem Statement 1</a:t>
            </a:r>
            <a:endParaRPr/>
          </a:p>
        </p:txBody>
      </p:sp>
      <p:sp>
        <p:nvSpPr>
          <p:cNvPr id="605" name="Google Shape;605;p95"/>
          <p:cNvSpPr txBox="1">
            <a:spLocks noGrp="1"/>
          </p:cNvSpPr>
          <p:nvPr>
            <p:ph type="body" idx="1"/>
          </p:nvPr>
        </p:nvSpPr>
        <p:spPr>
          <a:xfrm>
            <a:off x="2410100" y="1325725"/>
            <a:ext cx="6321600" cy="3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400" b="1" i="1"/>
              <a:t>Hypothesis 1</a:t>
            </a:r>
            <a:endParaRPr sz="1400"/>
          </a:p>
          <a:p>
            <a:pPr marL="0" lvl="0" indent="0" algn="l" rtl="0">
              <a:lnSpc>
                <a:spcPct val="100000"/>
              </a:lnSpc>
              <a:spcBef>
                <a:spcPts val="0"/>
              </a:spcBef>
              <a:spcAft>
                <a:spcPts val="0"/>
              </a:spcAft>
              <a:buClr>
                <a:schemeClr val="dk2"/>
              </a:buClr>
              <a:buSzPts val="1100"/>
              <a:buFont typeface="Arial"/>
              <a:buNone/>
            </a:pPr>
            <a:r>
              <a:rPr lang="en" sz="1400" i="1"/>
              <a:t>H</a:t>
            </a:r>
            <a:r>
              <a:rPr lang="en" sz="1400" i="1" baseline="-25000"/>
              <a:t>1</a:t>
            </a:r>
            <a:r>
              <a:rPr lang="en" sz="1400" i="1"/>
              <a:t> </a:t>
            </a:r>
            <a:r>
              <a:rPr lang="en" sz="1400"/>
              <a:t>= Text mining of scientific literature for insights and information is more effective and efficient than manual reading of the corpus.</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b="1" i="1">
                <a:solidFill>
                  <a:srgbClr val="CC0000"/>
                </a:solidFill>
              </a:rPr>
              <a:t>Partially-Supported</a:t>
            </a:r>
            <a:r>
              <a:rPr lang="en" sz="1400" i="1">
                <a:solidFill>
                  <a:srgbClr val="CC0000"/>
                </a:solidFill>
              </a:rPr>
              <a:t>. This analysis has shown in the time it takes to run the R script (~1 hour), we can extract extensive insights from 2500 articles, from publication trends to text summarization. The question of efficiency remains outstanding and would need a medical SME to evaluate.</a:t>
            </a:r>
            <a:endParaRPr sz="1400" i="1">
              <a:solidFill>
                <a:srgbClr val="CC0000"/>
              </a:solidFill>
            </a:endParaRPr>
          </a:p>
          <a:p>
            <a:pPr marL="0" lvl="0" indent="0" algn="l" rtl="0">
              <a:lnSpc>
                <a:spcPct val="100000"/>
              </a:lnSpc>
              <a:spcBef>
                <a:spcPts val="0"/>
              </a:spcBef>
              <a:spcAft>
                <a:spcPts val="0"/>
              </a:spcAft>
              <a:buClr>
                <a:schemeClr val="dk2"/>
              </a:buClr>
              <a:buSzPts val="1100"/>
              <a:buFont typeface="Arial"/>
              <a:buNone/>
            </a:pPr>
            <a:endParaRPr sz="1400"/>
          </a:p>
          <a:p>
            <a:pPr marL="0" lvl="0" indent="0" algn="l" rtl="0">
              <a:spcBef>
                <a:spcPts val="0"/>
              </a:spcBef>
              <a:spcAft>
                <a:spcPts val="0"/>
              </a:spcAft>
              <a:buClr>
                <a:schemeClr val="dk2"/>
              </a:buClr>
              <a:buSzPts val="1100"/>
              <a:buFont typeface="Arial"/>
              <a:buNone/>
            </a:pPr>
            <a:r>
              <a:rPr lang="en" sz="1400" b="1" i="1"/>
              <a:t>Hypothesis 2</a:t>
            </a:r>
            <a:endParaRPr sz="1400" b="1" i="1"/>
          </a:p>
          <a:p>
            <a:pPr marL="0" lvl="0" indent="0" algn="l" rtl="0">
              <a:lnSpc>
                <a:spcPct val="100000"/>
              </a:lnSpc>
              <a:spcBef>
                <a:spcPts val="0"/>
              </a:spcBef>
              <a:spcAft>
                <a:spcPts val="0"/>
              </a:spcAft>
              <a:buClr>
                <a:schemeClr val="dk2"/>
              </a:buClr>
              <a:buSzPts val="1100"/>
              <a:buFont typeface="Arial"/>
              <a:buNone/>
            </a:pPr>
            <a:r>
              <a:rPr lang="en" sz="1400" i="1"/>
              <a:t>H</a:t>
            </a:r>
            <a:r>
              <a:rPr lang="en" sz="1400" i="1" baseline="-25000"/>
              <a:t>1</a:t>
            </a:r>
            <a:r>
              <a:rPr lang="en" sz="1400" i="1"/>
              <a:t> </a:t>
            </a:r>
            <a:r>
              <a:rPr lang="en" sz="1400"/>
              <a:t>= A set of related scientific articles has discoverable patterns of topics that can be used to organize the documents into meaningful clusters.</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b="1" i="1">
                <a:solidFill>
                  <a:srgbClr val="CC0000"/>
                </a:solidFill>
              </a:rPr>
              <a:t>Supported</a:t>
            </a:r>
            <a:r>
              <a:rPr lang="en" sz="1400" i="1">
                <a:solidFill>
                  <a:srgbClr val="CC0000"/>
                </a:solidFill>
              </a:rPr>
              <a:t>. Multiple analytical methods and models discovered relevant topics in the corpus of article abstracts.</a:t>
            </a:r>
            <a:endParaRPr sz="1400" i="1">
              <a:solidFill>
                <a:srgbClr val="CC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6"/>
          <p:cNvSpPr txBox="1">
            <a:spLocks noGrp="1"/>
          </p:cNvSpPr>
          <p:nvPr>
            <p:ph type="title"/>
          </p:nvPr>
        </p:nvSpPr>
        <p:spPr>
          <a:xfrm>
            <a:off x="2400250" y="4235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Hypotheses in support of Problem Statement 2</a:t>
            </a:r>
            <a:endParaRPr/>
          </a:p>
        </p:txBody>
      </p:sp>
      <p:sp>
        <p:nvSpPr>
          <p:cNvPr id="611" name="Google Shape;611;p96"/>
          <p:cNvSpPr txBox="1">
            <a:spLocks noGrp="1"/>
          </p:cNvSpPr>
          <p:nvPr>
            <p:ph type="body" idx="1"/>
          </p:nvPr>
        </p:nvSpPr>
        <p:spPr>
          <a:xfrm>
            <a:off x="2400250" y="1578325"/>
            <a:ext cx="6321600" cy="32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i="1"/>
              <a:t>Hypothesis 1</a:t>
            </a:r>
            <a:endParaRPr sz="1400"/>
          </a:p>
          <a:p>
            <a:pPr marL="0" lvl="0" indent="0" algn="l" rtl="0">
              <a:lnSpc>
                <a:spcPct val="100000"/>
              </a:lnSpc>
              <a:spcBef>
                <a:spcPts val="0"/>
              </a:spcBef>
              <a:spcAft>
                <a:spcPts val="0"/>
              </a:spcAft>
              <a:buNone/>
            </a:pPr>
            <a:r>
              <a:rPr lang="en" sz="1400" i="1"/>
              <a:t>H</a:t>
            </a:r>
            <a:r>
              <a:rPr lang="en" sz="1400" i="1" baseline="-25000"/>
              <a:t>1</a:t>
            </a:r>
            <a:r>
              <a:rPr lang="en" sz="1400" i="1"/>
              <a:t> </a:t>
            </a:r>
            <a:r>
              <a:rPr lang="en" sz="1400"/>
              <a:t>= Text mining can be used to extract relevant market trends from a corpus of scientific literature automatically.</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b="1" i="1">
                <a:solidFill>
                  <a:srgbClr val="CC0000"/>
                </a:solidFill>
              </a:rPr>
              <a:t>Partially-Supported</a:t>
            </a:r>
            <a:r>
              <a:rPr lang="en" sz="1400" i="1">
                <a:solidFill>
                  <a:srgbClr val="CC0000"/>
                </a:solidFill>
              </a:rPr>
              <a:t>. Trend analysis was useful for identifying publication trends and the most-cited articles. However, entity ambiguity and missing data make resolute findings for research connections, Open Access, and funder trends difficult.</a:t>
            </a:r>
            <a:endParaRPr sz="1400"/>
          </a:p>
          <a:p>
            <a:pPr marL="0" lvl="0" indent="0" algn="l" rtl="0">
              <a:lnSpc>
                <a:spcPct val="100000"/>
              </a:lnSpc>
              <a:spcBef>
                <a:spcPts val="0"/>
              </a:spcBef>
              <a:spcAft>
                <a:spcPts val="0"/>
              </a:spcAft>
              <a:buNone/>
            </a:pPr>
            <a:endParaRPr sz="1400"/>
          </a:p>
          <a:p>
            <a:pPr marL="0" lvl="0" indent="0" algn="l" rtl="0">
              <a:spcBef>
                <a:spcPts val="0"/>
              </a:spcBef>
              <a:spcAft>
                <a:spcPts val="0"/>
              </a:spcAft>
              <a:buNone/>
            </a:pPr>
            <a:r>
              <a:rPr lang="en" sz="1400" b="1" i="1"/>
              <a:t>Hypothesis 2</a:t>
            </a:r>
            <a:endParaRPr sz="1400"/>
          </a:p>
          <a:p>
            <a:pPr marL="0" lvl="0" indent="0" algn="l" rtl="0">
              <a:lnSpc>
                <a:spcPct val="100000"/>
              </a:lnSpc>
              <a:spcBef>
                <a:spcPts val="0"/>
              </a:spcBef>
              <a:spcAft>
                <a:spcPts val="0"/>
              </a:spcAft>
              <a:buNone/>
            </a:pPr>
            <a:r>
              <a:rPr lang="en" sz="1400" i="1"/>
              <a:t>H</a:t>
            </a:r>
            <a:r>
              <a:rPr lang="en" sz="1400" i="1" baseline="-25000"/>
              <a:t>1</a:t>
            </a:r>
            <a:r>
              <a:rPr lang="en" sz="1400" i="1"/>
              <a:t> </a:t>
            </a:r>
            <a:r>
              <a:rPr lang="en" sz="1400"/>
              <a:t>= The most influential and cited papers can be automatically identified by a computer.</a:t>
            </a:r>
            <a:endParaRPr sz="1400"/>
          </a:p>
          <a:p>
            <a:pPr marL="0" lvl="0" indent="0" algn="l" rtl="0">
              <a:lnSpc>
                <a:spcPct val="100000"/>
              </a:lnSpc>
              <a:spcBef>
                <a:spcPts val="0"/>
              </a:spcBef>
              <a:spcAft>
                <a:spcPts val="0"/>
              </a:spcAft>
              <a:buClr>
                <a:schemeClr val="dk2"/>
              </a:buClr>
              <a:buSzPts val="1100"/>
              <a:buFont typeface="Arial"/>
              <a:buNone/>
            </a:pPr>
            <a:endParaRPr sz="1400"/>
          </a:p>
          <a:p>
            <a:pPr marL="0" lvl="0" indent="0" algn="l" rtl="0">
              <a:lnSpc>
                <a:spcPct val="100000"/>
              </a:lnSpc>
              <a:spcBef>
                <a:spcPts val="0"/>
              </a:spcBef>
              <a:spcAft>
                <a:spcPts val="0"/>
              </a:spcAft>
              <a:buClr>
                <a:schemeClr val="dk2"/>
              </a:buClr>
              <a:buSzPts val="1100"/>
              <a:buFont typeface="Arial"/>
              <a:buNone/>
            </a:pPr>
            <a:r>
              <a:rPr lang="en" sz="1400" b="1" i="1">
                <a:solidFill>
                  <a:srgbClr val="CC0000"/>
                </a:solidFill>
              </a:rPr>
              <a:t>Supported</a:t>
            </a:r>
            <a:r>
              <a:rPr lang="en" sz="1400" i="1">
                <a:solidFill>
                  <a:srgbClr val="CC0000"/>
                </a:solidFill>
              </a:rPr>
              <a:t>. The computer, through the generation of a citation graph, could readily isolate the most-cited papers.</a:t>
            </a:r>
            <a:endParaRPr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7"/>
          <p:cNvSpPr txBox="1">
            <a:spLocks noGrp="1"/>
          </p:cNvSpPr>
          <p:nvPr>
            <p:ph type="title"/>
          </p:nvPr>
        </p:nvSpPr>
        <p:spPr>
          <a:xfrm>
            <a:off x="2400250" y="4235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Hypotheses in support of Problem Statement 3</a:t>
            </a:r>
            <a:endParaRPr/>
          </a:p>
        </p:txBody>
      </p:sp>
      <p:sp>
        <p:nvSpPr>
          <p:cNvPr id="617" name="Google Shape;617;p97"/>
          <p:cNvSpPr txBox="1">
            <a:spLocks noGrp="1"/>
          </p:cNvSpPr>
          <p:nvPr>
            <p:ph type="body" idx="1"/>
          </p:nvPr>
        </p:nvSpPr>
        <p:spPr>
          <a:xfrm>
            <a:off x="2410100" y="1559700"/>
            <a:ext cx="6321600" cy="326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i="1"/>
              <a:t>Hypothesis 1</a:t>
            </a:r>
            <a:endParaRPr sz="1300"/>
          </a:p>
          <a:p>
            <a:pPr marL="0" lvl="0" indent="0" algn="l" rtl="0">
              <a:lnSpc>
                <a:spcPct val="100000"/>
              </a:lnSpc>
              <a:spcBef>
                <a:spcPts val="0"/>
              </a:spcBef>
              <a:spcAft>
                <a:spcPts val="0"/>
              </a:spcAft>
              <a:buNone/>
            </a:pPr>
            <a:r>
              <a:rPr lang="en" sz="1300" i="1"/>
              <a:t>H</a:t>
            </a:r>
            <a:r>
              <a:rPr lang="en" sz="1300" i="1" baseline="-25000"/>
              <a:t>1</a:t>
            </a:r>
            <a:r>
              <a:rPr lang="en" sz="1300" i="1"/>
              <a:t> </a:t>
            </a:r>
            <a:r>
              <a:rPr lang="en" sz="1300"/>
              <a:t>= NLP tools can be used to automatically generate an accurate summary of an article.</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Clr>
                <a:schemeClr val="dk2"/>
              </a:buClr>
              <a:buSzPts val="1100"/>
              <a:buFont typeface="Arial"/>
              <a:buNone/>
            </a:pPr>
            <a:r>
              <a:rPr lang="en" sz="1300" b="1" i="1">
                <a:solidFill>
                  <a:srgbClr val="CC0000"/>
                </a:solidFill>
              </a:rPr>
              <a:t>Partially-Supported. </a:t>
            </a:r>
            <a:r>
              <a:rPr lang="en" sz="1300" i="1">
                <a:solidFill>
                  <a:srgbClr val="CC0000"/>
                </a:solidFill>
              </a:rPr>
              <a:t>This project demonstrated that NLP methods can be used to generate summaries of text documents based on the statistical relevance of sentences in that document. The question of the quality of these summaries remains outstanding and would need a medical SME to evaluate.</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None/>
            </a:pPr>
            <a:r>
              <a:rPr lang="en" sz="1300" b="1" i="1"/>
              <a:t>Hypothesis 2</a:t>
            </a:r>
            <a:endParaRPr sz="1300" b="1" i="1"/>
          </a:p>
          <a:p>
            <a:pPr marL="0" lvl="0" indent="0" algn="l" rtl="0">
              <a:lnSpc>
                <a:spcPct val="100000"/>
              </a:lnSpc>
              <a:spcBef>
                <a:spcPts val="0"/>
              </a:spcBef>
              <a:spcAft>
                <a:spcPts val="0"/>
              </a:spcAft>
              <a:buNone/>
            </a:pPr>
            <a:r>
              <a:rPr lang="en" sz="1300" i="1"/>
              <a:t>H</a:t>
            </a:r>
            <a:r>
              <a:rPr lang="en" sz="1300" i="1" baseline="-25000"/>
              <a:t>1</a:t>
            </a:r>
            <a:r>
              <a:rPr lang="en" sz="1300" i="1"/>
              <a:t> </a:t>
            </a:r>
            <a:r>
              <a:rPr lang="en" sz="1300"/>
              <a:t>= The corpus of scientific literature contains retrievable facts that can be discovered automatically.</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Clr>
                <a:schemeClr val="dk2"/>
              </a:buClr>
              <a:buSzPts val="1100"/>
              <a:buFont typeface="Arial"/>
              <a:buNone/>
            </a:pPr>
            <a:r>
              <a:rPr lang="en" sz="1300" b="1" i="1">
                <a:solidFill>
                  <a:srgbClr val="CC0000"/>
                </a:solidFill>
              </a:rPr>
              <a:t>Supported</a:t>
            </a:r>
            <a:r>
              <a:rPr lang="en" sz="1300" i="1">
                <a:solidFill>
                  <a:srgbClr val="CC0000"/>
                </a:solidFill>
              </a:rPr>
              <a:t>. This analysis has shown in the time it takes to run the R script (~1 hour), we can extract extensive insights from 2500 articles, from publication trends to text summarization. </a:t>
            </a:r>
            <a:endParaRPr sz="13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8"/>
          <p:cNvSpPr txBox="1">
            <a:spLocks noGrp="1"/>
          </p:cNvSpPr>
          <p:nvPr>
            <p:ph type="title"/>
          </p:nvPr>
        </p:nvSpPr>
        <p:spPr>
          <a:xfrm>
            <a:off x="283100" y="712150"/>
            <a:ext cx="83814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Paths</a:t>
            </a:r>
            <a:endParaRPr/>
          </a:p>
        </p:txBody>
      </p:sp>
      <p:sp>
        <p:nvSpPr>
          <p:cNvPr id="628" name="Google Shape;628;p99"/>
          <p:cNvSpPr txBox="1">
            <a:spLocks noGrp="1"/>
          </p:cNvSpPr>
          <p:nvPr>
            <p:ph type="body" idx="1"/>
          </p:nvPr>
        </p:nvSpPr>
        <p:spPr>
          <a:xfrm>
            <a:off x="2410100" y="1370150"/>
            <a:ext cx="6321600" cy="322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Beyond the confirmation / negation of any of the specific hypotheses, this research project had as its goal the development of a proof-of-concept for exploring and extracting information from a corpus of text (‘Literature-based discovery’).</a:t>
            </a:r>
            <a:endParaRPr/>
          </a:p>
          <a:p>
            <a:pPr marL="0" lvl="0" indent="0" algn="l" rtl="0">
              <a:spcBef>
                <a:spcPts val="1600"/>
              </a:spcBef>
              <a:spcAft>
                <a:spcPts val="0"/>
              </a:spcAft>
              <a:buNone/>
            </a:pPr>
            <a:r>
              <a:rPr lang="en"/>
              <a:t>To this end, I have demonstrated that there are numerous different approaches that can be applied to published article metadata that reveals information of value.</a:t>
            </a:r>
            <a:endParaRPr/>
          </a:p>
          <a:p>
            <a:pPr marL="0" lvl="0" indent="0" algn="l" rtl="0">
              <a:spcBef>
                <a:spcPts val="1600"/>
              </a:spcBef>
              <a:spcAft>
                <a:spcPts val="160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Path 1</a:t>
            </a:r>
            <a:endParaRPr/>
          </a:p>
        </p:txBody>
      </p:sp>
      <p:sp>
        <p:nvSpPr>
          <p:cNvPr id="634" name="Google Shape;634;p100"/>
          <p:cNvSpPr txBox="1">
            <a:spLocks noGrp="1"/>
          </p:cNvSpPr>
          <p:nvPr>
            <p:ph type="body" idx="1"/>
          </p:nvPr>
        </p:nvSpPr>
        <p:spPr>
          <a:xfrm>
            <a:off x="2410100" y="1531900"/>
            <a:ext cx="6321600" cy="30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researchers new to a specific topic, the set of methods demonstrated in this POC can be used to answer questions such as:</a:t>
            </a:r>
            <a:endParaRPr/>
          </a:p>
          <a:p>
            <a:pPr marL="457200" lvl="0" indent="-342900" algn="l" rtl="0">
              <a:spcBef>
                <a:spcPts val="1600"/>
              </a:spcBef>
              <a:spcAft>
                <a:spcPts val="0"/>
              </a:spcAft>
              <a:buSzPts val="1800"/>
              <a:buChar char="●"/>
            </a:pPr>
            <a:r>
              <a:rPr lang="en" i="1"/>
              <a:t>When did the research on this topic happen?</a:t>
            </a:r>
            <a:endParaRPr i="1"/>
          </a:p>
          <a:p>
            <a:pPr marL="457200" lvl="0" indent="-342900" algn="l" rtl="0">
              <a:spcBef>
                <a:spcPts val="0"/>
              </a:spcBef>
              <a:spcAft>
                <a:spcPts val="0"/>
              </a:spcAft>
              <a:buSzPts val="1800"/>
              <a:buChar char="●"/>
            </a:pPr>
            <a:r>
              <a:rPr lang="en" i="1"/>
              <a:t>Who is publishing in this area?</a:t>
            </a:r>
            <a:endParaRPr i="1"/>
          </a:p>
          <a:p>
            <a:pPr marL="457200" lvl="0" indent="-342900" algn="l" rtl="0">
              <a:spcBef>
                <a:spcPts val="0"/>
              </a:spcBef>
              <a:spcAft>
                <a:spcPts val="0"/>
              </a:spcAft>
              <a:buSzPts val="1800"/>
              <a:buChar char="●"/>
            </a:pPr>
            <a:r>
              <a:rPr lang="en" i="1"/>
              <a:t>Which institutes are involved in this research?</a:t>
            </a:r>
            <a:endParaRPr i="1"/>
          </a:p>
          <a:p>
            <a:pPr marL="457200" lvl="0" indent="-342900" algn="l" rtl="0">
              <a:spcBef>
                <a:spcPts val="0"/>
              </a:spcBef>
              <a:spcAft>
                <a:spcPts val="0"/>
              </a:spcAft>
              <a:buSzPts val="1800"/>
              <a:buChar char="●"/>
            </a:pPr>
            <a:r>
              <a:rPr lang="en" i="1"/>
              <a:t>What are the main topics covered in the literature?</a:t>
            </a:r>
            <a:endParaRPr i="1"/>
          </a:p>
          <a:p>
            <a:pPr marL="457200" lvl="0" indent="-342900" algn="l" rtl="0">
              <a:spcBef>
                <a:spcPts val="0"/>
              </a:spcBef>
              <a:spcAft>
                <a:spcPts val="0"/>
              </a:spcAft>
              <a:buSzPts val="1800"/>
              <a:buChar char="●"/>
            </a:pPr>
            <a:r>
              <a:rPr lang="en" i="1"/>
              <a:t>What are the seminal articles that I should read?</a:t>
            </a:r>
            <a:endParaRPr i="1"/>
          </a:p>
          <a:p>
            <a:pPr marL="457200" lvl="0" indent="-342900" algn="l" rtl="0">
              <a:spcBef>
                <a:spcPts val="0"/>
              </a:spcBef>
              <a:spcAft>
                <a:spcPts val="0"/>
              </a:spcAft>
              <a:buSzPts val="1800"/>
              <a:buChar char="●"/>
            </a:pPr>
            <a:r>
              <a:rPr lang="en" i="1"/>
              <a:t>What are those articles about?</a:t>
            </a:r>
            <a:endParaRPr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Path 2</a:t>
            </a:r>
            <a:endParaRPr/>
          </a:p>
        </p:txBody>
      </p:sp>
      <p:sp>
        <p:nvSpPr>
          <p:cNvPr id="640" name="Google Shape;640;p101"/>
          <p:cNvSpPr txBox="1">
            <a:spLocks noGrp="1"/>
          </p:cNvSpPr>
          <p:nvPr>
            <p:ph type="body" idx="1"/>
          </p:nvPr>
        </p:nvSpPr>
        <p:spPr>
          <a:xfrm>
            <a:off x="2410100" y="1531900"/>
            <a:ext cx="6321600" cy="30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researchers familiar with a specific topic, the set of methods demonstrated in this POC can be used to answer questions such as:</a:t>
            </a:r>
            <a:endParaRPr/>
          </a:p>
          <a:p>
            <a:pPr marL="457200" lvl="0" indent="-342900" algn="l" rtl="0">
              <a:spcBef>
                <a:spcPts val="1600"/>
              </a:spcBef>
              <a:spcAft>
                <a:spcPts val="0"/>
              </a:spcAft>
              <a:buSzPts val="1800"/>
              <a:buChar char="●"/>
            </a:pPr>
            <a:r>
              <a:rPr lang="en" i="1"/>
              <a:t>Who is publishing with whom? Who is working independently and what should I know about their work?</a:t>
            </a:r>
            <a:endParaRPr i="1"/>
          </a:p>
          <a:p>
            <a:pPr marL="457200" lvl="0" indent="-342900" algn="l" rtl="0">
              <a:spcBef>
                <a:spcPts val="0"/>
              </a:spcBef>
              <a:spcAft>
                <a:spcPts val="0"/>
              </a:spcAft>
              <a:buSzPts val="1800"/>
              <a:buChar char="●"/>
            </a:pPr>
            <a:r>
              <a:rPr lang="en" i="1"/>
              <a:t>Which institutions are collaborating on research?</a:t>
            </a:r>
            <a:endParaRPr i="1"/>
          </a:p>
          <a:p>
            <a:pPr marL="457200" lvl="0" indent="-342900" algn="l" rtl="0">
              <a:spcBef>
                <a:spcPts val="0"/>
              </a:spcBef>
              <a:spcAft>
                <a:spcPts val="0"/>
              </a:spcAft>
              <a:buSzPts val="1800"/>
              <a:buChar char="●"/>
            </a:pPr>
            <a:r>
              <a:rPr lang="en" i="1"/>
              <a:t>Who is funding the research in this topic?</a:t>
            </a:r>
            <a:endParaRPr i="1"/>
          </a:p>
          <a:p>
            <a:pPr marL="457200" lvl="0" indent="-342900" algn="l" rtl="0">
              <a:spcBef>
                <a:spcPts val="0"/>
              </a:spcBef>
              <a:spcAft>
                <a:spcPts val="0"/>
              </a:spcAft>
              <a:buSzPts val="1800"/>
              <a:buChar char="●"/>
            </a:pPr>
            <a:r>
              <a:rPr lang="en" i="1"/>
              <a:t>Which articles cover the topics of my interest?</a:t>
            </a:r>
            <a:endParaRPr i="1"/>
          </a:p>
          <a:p>
            <a:pPr marL="457200" lvl="0" indent="-342900" algn="l" rtl="0">
              <a:spcBef>
                <a:spcPts val="0"/>
              </a:spcBef>
              <a:spcAft>
                <a:spcPts val="0"/>
              </a:spcAft>
              <a:buSzPts val="1800"/>
              <a:buChar char="●"/>
            </a:pPr>
            <a:r>
              <a:rPr lang="en" i="1"/>
              <a:t>What influential articles fall outside the core corpus?</a:t>
            </a:r>
            <a:endParaRPr i="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644"/>
        <p:cNvGrpSpPr/>
        <p:nvPr/>
      </p:nvGrpSpPr>
      <p:grpSpPr>
        <a:xfrm>
          <a:off x="0" y="0"/>
          <a:ext cx="0" cy="0"/>
          <a:chOff x="0" y="0"/>
          <a:chExt cx="0" cy="0"/>
        </a:xfrm>
      </p:grpSpPr>
      <p:sp>
        <p:nvSpPr>
          <p:cNvPr id="645" name="Google Shape;645;p10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Research</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research</a:t>
            </a:r>
            <a:endParaRPr/>
          </a:p>
        </p:txBody>
      </p:sp>
      <p:sp>
        <p:nvSpPr>
          <p:cNvPr id="651" name="Google Shape;651;p103"/>
          <p:cNvSpPr txBox="1">
            <a:spLocks noGrp="1"/>
          </p:cNvSpPr>
          <p:nvPr>
            <p:ph type="body" idx="1"/>
          </p:nvPr>
        </p:nvSpPr>
        <p:spPr>
          <a:xfrm>
            <a:off x="2410100" y="1211350"/>
            <a:ext cx="6321600" cy="3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project leaves many questions unanswered, creating opportunities for additional research.</a:t>
            </a:r>
            <a:endParaRPr/>
          </a:p>
          <a:p>
            <a:pPr marL="457200" lvl="0" indent="-342900" algn="l" rtl="0">
              <a:spcBef>
                <a:spcPts val="1600"/>
              </a:spcBef>
              <a:spcAft>
                <a:spcPts val="0"/>
              </a:spcAft>
              <a:buSzPts val="1800"/>
              <a:buChar char="●"/>
            </a:pPr>
            <a:r>
              <a:rPr lang="en" i="1"/>
              <a:t>How can these methods be scaled beyond a small set of articles (i.e. the full, 29 million article set from MEDLINE)?</a:t>
            </a:r>
            <a:endParaRPr i="1"/>
          </a:p>
          <a:p>
            <a:pPr marL="457200" lvl="0" indent="-342900" algn="l" rtl="0">
              <a:spcBef>
                <a:spcPts val="0"/>
              </a:spcBef>
              <a:spcAft>
                <a:spcPts val="0"/>
              </a:spcAft>
              <a:buSzPts val="1800"/>
              <a:buChar char="●"/>
            </a:pPr>
            <a:r>
              <a:rPr lang="en" i="1"/>
              <a:t>Can we train a model to predict the MeSH heading for an unlabeled article?</a:t>
            </a:r>
            <a:endParaRPr i="1"/>
          </a:p>
          <a:p>
            <a:pPr marL="457200" lvl="0" indent="-342900" algn="l" rtl="0">
              <a:spcBef>
                <a:spcPts val="0"/>
              </a:spcBef>
              <a:spcAft>
                <a:spcPts val="0"/>
              </a:spcAft>
              <a:buSzPts val="1800"/>
              <a:buChar char="●"/>
            </a:pPr>
            <a:r>
              <a:rPr lang="en" i="1"/>
              <a:t>How can we better resolve entities such as authors and institutions?</a:t>
            </a:r>
            <a:endParaRPr i="1"/>
          </a:p>
          <a:p>
            <a:pPr marL="457200" lvl="0" indent="-342900" algn="l" rtl="0">
              <a:spcBef>
                <a:spcPts val="0"/>
              </a:spcBef>
              <a:spcAft>
                <a:spcPts val="0"/>
              </a:spcAft>
              <a:buSzPts val="1800"/>
              <a:buChar char="●"/>
            </a:pPr>
            <a:r>
              <a:rPr lang="en" i="1"/>
              <a:t>Which topics are receiving the most funding?</a:t>
            </a:r>
            <a:endParaRPr i="1"/>
          </a:p>
          <a:p>
            <a:pPr marL="457200" lvl="0" indent="-342900" algn="l" rtl="0">
              <a:spcBef>
                <a:spcPts val="0"/>
              </a:spcBef>
              <a:spcAft>
                <a:spcPts val="0"/>
              </a:spcAft>
              <a:buSzPts val="1800"/>
              <a:buChar char="●"/>
            </a:pPr>
            <a:r>
              <a:rPr lang="en" i="1"/>
              <a:t>Will this analysis work in other disciplines?</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Actionable Opportunity</a:t>
            </a:r>
            <a:endParaRPr/>
          </a:p>
        </p:txBody>
      </p:sp>
      <p:sp>
        <p:nvSpPr>
          <p:cNvPr id="177" name="Google Shape;177;p32"/>
          <p:cNvSpPr txBox="1">
            <a:spLocks noGrp="1"/>
          </p:cNvSpPr>
          <p:nvPr>
            <p:ph type="body" idx="1"/>
          </p:nvPr>
        </p:nvSpPr>
        <p:spPr>
          <a:xfrm>
            <a:off x="2400250" y="1163600"/>
            <a:ext cx="6321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For researchers interested in a specific topic, the set of methods demonstrated in this POC can be used to answer questions such as:</a:t>
            </a:r>
            <a:endParaRPr/>
          </a:p>
          <a:p>
            <a:pPr marL="457200" lvl="0" indent="-342900" algn="l" rtl="0">
              <a:spcBef>
                <a:spcPts val="1600"/>
              </a:spcBef>
              <a:spcAft>
                <a:spcPts val="0"/>
              </a:spcAft>
              <a:buSzPts val="1800"/>
              <a:buChar char="●"/>
            </a:pPr>
            <a:r>
              <a:rPr lang="en" i="1"/>
              <a:t>When did the research on this topic happen?</a:t>
            </a:r>
            <a:endParaRPr i="1"/>
          </a:p>
          <a:p>
            <a:pPr marL="457200" lvl="0" indent="-342900" algn="l" rtl="0">
              <a:spcBef>
                <a:spcPts val="0"/>
              </a:spcBef>
              <a:spcAft>
                <a:spcPts val="0"/>
              </a:spcAft>
              <a:buSzPts val="1800"/>
              <a:buChar char="●"/>
            </a:pPr>
            <a:r>
              <a:rPr lang="en" i="1"/>
              <a:t>Who is publishing in this area?</a:t>
            </a:r>
            <a:endParaRPr i="1"/>
          </a:p>
          <a:p>
            <a:pPr marL="457200" lvl="0" indent="-342900" algn="l" rtl="0">
              <a:spcBef>
                <a:spcPts val="0"/>
              </a:spcBef>
              <a:spcAft>
                <a:spcPts val="0"/>
              </a:spcAft>
              <a:buSzPts val="1800"/>
              <a:buChar char="●"/>
            </a:pPr>
            <a:r>
              <a:rPr lang="en" i="1"/>
              <a:t>What are the main topics covered in the literature?</a:t>
            </a:r>
            <a:endParaRPr i="1"/>
          </a:p>
          <a:p>
            <a:pPr marL="457200" lvl="0" indent="-342900" algn="l" rtl="0">
              <a:spcBef>
                <a:spcPts val="0"/>
              </a:spcBef>
              <a:spcAft>
                <a:spcPts val="0"/>
              </a:spcAft>
              <a:buSzPts val="1800"/>
              <a:buChar char="●"/>
            </a:pPr>
            <a:r>
              <a:rPr lang="en" i="1"/>
              <a:t>What are the seminal articles that I should read?</a:t>
            </a:r>
            <a:endParaRPr i="1"/>
          </a:p>
          <a:p>
            <a:pPr marL="457200" lvl="0" indent="-342900" algn="l" rtl="0">
              <a:spcBef>
                <a:spcPts val="0"/>
              </a:spcBef>
              <a:spcAft>
                <a:spcPts val="0"/>
              </a:spcAft>
              <a:buSzPts val="1800"/>
              <a:buChar char="●"/>
            </a:pPr>
            <a:r>
              <a:rPr lang="en" i="1"/>
              <a:t>What are those articles about?</a:t>
            </a:r>
            <a:endParaRPr i="1"/>
          </a:p>
          <a:p>
            <a:pPr marL="457200" lvl="0" indent="-342900" algn="l" rtl="0">
              <a:spcBef>
                <a:spcPts val="0"/>
              </a:spcBef>
              <a:spcAft>
                <a:spcPts val="0"/>
              </a:spcAft>
              <a:buSzPts val="1800"/>
              <a:buChar char="●"/>
            </a:pPr>
            <a:r>
              <a:rPr lang="en" i="1"/>
              <a:t>Who is publishing with whom?</a:t>
            </a:r>
            <a:endParaRPr i="1"/>
          </a:p>
          <a:p>
            <a:pPr marL="457200" lvl="0" indent="-342900" algn="l" rtl="0">
              <a:spcBef>
                <a:spcPts val="0"/>
              </a:spcBef>
              <a:spcAft>
                <a:spcPts val="0"/>
              </a:spcAft>
              <a:buSzPts val="1800"/>
              <a:buChar char="●"/>
            </a:pPr>
            <a:r>
              <a:rPr lang="en" i="1"/>
              <a:t>Who is funding the research in this topic?</a:t>
            </a:r>
            <a:endParaRPr i="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655"/>
        <p:cNvGrpSpPr/>
        <p:nvPr/>
      </p:nvGrpSpPr>
      <p:grpSpPr>
        <a:xfrm>
          <a:off x="0" y="0"/>
          <a:ext cx="0" cy="0"/>
          <a:chOff x="0" y="0"/>
          <a:chExt cx="0" cy="0"/>
        </a:xfrm>
      </p:grpSpPr>
      <p:sp>
        <p:nvSpPr>
          <p:cNvPr id="656" name="Google Shape;656;p10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Summary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0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1-Page Take Home</a:t>
            </a:r>
            <a:endParaRPr/>
          </a:p>
        </p:txBody>
      </p:sp>
      <p:sp>
        <p:nvSpPr>
          <p:cNvPr id="662" name="Google Shape;662;p105"/>
          <p:cNvSpPr txBox="1">
            <a:spLocks noGrp="1"/>
          </p:cNvSpPr>
          <p:nvPr>
            <p:ph type="body" idx="1"/>
          </p:nvPr>
        </p:nvSpPr>
        <p:spPr>
          <a:xfrm>
            <a:off x="2410100" y="1266975"/>
            <a:ext cx="6321600" cy="333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Guiding question: </a:t>
            </a:r>
            <a:r>
              <a:rPr lang="en"/>
              <a:t>How can a researcher quickly identify information pertinent to their area of study?</a:t>
            </a:r>
            <a:endParaRPr/>
          </a:p>
          <a:p>
            <a:pPr marL="457200" lvl="0" indent="-342900" algn="l" rtl="0">
              <a:spcBef>
                <a:spcPts val="0"/>
              </a:spcBef>
              <a:spcAft>
                <a:spcPts val="0"/>
              </a:spcAft>
              <a:buSzPts val="1800"/>
              <a:buChar char="●"/>
            </a:pPr>
            <a:r>
              <a:rPr lang="en" b="1"/>
              <a:t>Main conclusion: </a:t>
            </a:r>
            <a:r>
              <a:rPr lang="en"/>
              <a:t>Literature-based discovery and NLP is an efficient and effective method for extracting information and insights from large sets of data that benefit the scientific researcher.</a:t>
            </a:r>
            <a:endParaRPr/>
          </a:p>
          <a:p>
            <a:pPr marL="457200" lvl="0" indent="-342900" algn="l" rtl="0">
              <a:spcBef>
                <a:spcPts val="0"/>
              </a:spcBef>
              <a:spcAft>
                <a:spcPts val="0"/>
              </a:spcAft>
              <a:buSzPts val="1800"/>
              <a:buChar char="●"/>
            </a:pPr>
            <a:r>
              <a:rPr lang="en" b="1"/>
              <a:t>Analysis requirements: </a:t>
            </a:r>
            <a:r>
              <a:rPr lang="en"/>
              <a:t>Analysis was conducted on publicly available data with open source tools.</a:t>
            </a:r>
            <a:endParaRPr/>
          </a:p>
          <a:p>
            <a:pPr marL="457200" lvl="0" indent="-342900" algn="l" rtl="0">
              <a:spcBef>
                <a:spcPts val="0"/>
              </a:spcBef>
              <a:spcAft>
                <a:spcPts val="0"/>
              </a:spcAft>
              <a:buSzPts val="1800"/>
              <a:buChar char="●"/>
            </a:pPr>
            <a:r>
              <a:rPr lang="en" b="1"/>
              <a:t>Next steps: </a:t>
            </a:r>
            <a:r>
              <a:rPr lang="en"/>
              <a:t>opportunities exist for applying predictive analytics to text as well as analysis at scale.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666"/>
        <p:cNvGrpSpPr/>
        <p:nvPr/>
      </p:nvGrpSpPr>
      <p:grpSpPr>
        <a:xfrm>
          <a:off x="0" y="0"/>
          <a:ext cx="0" cy="0"/>
          <a:chOff x="0" y="0"/>
          <a:chExt cx="0" cy="0"/>
        </a:xfrm>
      </p:grpSpPr>
      <p:sp>
        <p:nvSpPr>
          <p:cNvPr id="667" name="Google Shape;667;p10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673" name="Google Shape;673;p107"/>
          <p:cNvSpPr txBox="1">
            <a:spLocks noGrp="1"/>
          </p:cNvSpPr>
          <p:nvPr>
            <p:ph type="body" idx="1"/>
          </p:nvPr>
        </p:nvSpPr>
        <p:spPr>
          <a:xfrm>
            <a:off x="2410100" y="1128750"/>
            <a:ext cx="6375900" cy="36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American Cancer Society. (2018, February 1). </a:t>
            </a:r>
            <a:r>
              <a:rPr lang="en" sz="1100" i="1">
                <a:latin typeface="Arial"/>
                <a:ea typeface="Arial"/>
                <a:cs typeface="Arial"/>
                <a:sym typeface="Arial"/>
              </a:rPr>
              <a:t>What is Castleman disease?</a:t>
            </a:r>
            <a:r>
              <a:rPr lang="en" sz="1100">
                <a:latin typeface="Arial"/>
                <a:ea typeface="Arial"/>
                <a:cs typeface="Arial"/>
                <a:sym typeface="Arial"/>
              </a:rPr>
              <a:t> Retrieved from </a:t>
            </a:r>
            <a:r>
              <a:rPr lang="en" sz="1100" u="sng">
                <a:solidFill>
                  <a:srgbClr val="1155CC"/>
                </a:solidFill>
                <a:latin typeface="Arial"/>
                <a:ea typeface="Arial"/>
                <a:cs typeface="Arial"/>
                <a:sym typeface="Arial"/>
                <a:hlinkClick r:id="rId3"/>
              </a:rPr>
              <a:t>https://www.cancer.org/cancer/castleman-disease/about/what-is-castleman-disease.html</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Anand, S. (2017, February 9). </a:t>
            </a:r>
            <a:r>
              <a:rPr lang="en" sz="1100" i="1">
                <a:latin typeface="Arial"/>
                <a:ea typeface="Arial"/>
                <a:cs typeface="Arial"/>
                <a:sym typeface="Arial"/>
              </a:rPr>
              <a:t>Finding optimal number of clusters. </a:t>
            </a:r>
            <a:r>
              <a:rPr lang="en" sz="1100">
                <a:latin typeface="Arial"/>
                <a:ea typeface="Arial"/>
                <a:cs typeface="Arial"/>
                <a:sym typeface="Arial"/>
              </a:rPr>
              <a:t>Retrieved from </a:t>
            </a:r>
            <a:r>
              <a:rPr lang="en" sz="1100" u="sng">
                <a:solidFill>
                  <a:schemeClr val="hlink"/>
                </a:solidFill>
                <a:latin typeface="Arial"/>
                <a:ea typeface="Arial"/>
                <a:cs typeface="Arial"/>
                <a:sym typeface="Arial"/>
                <a:hlinkClick r:id="rId4"/>
              </a:rPr>
              <a:t>https://www.r-bloggers.com/finding-optimal-number-of-clusters/</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Bradford, L. (2018, September 6). 8 real challenges data scientists face. Retrieved from </a:t>
            </a:r>
            <a:r>
              <a:rPr lang="en" sz="1100" u="sng">
                <a:solidFill>
                  <a:srgbClr val="1155CC"/>
                </a:solidFill>
                <a:latin typeface="Arial"/>
                <a:ea typeface="Arial"/>
                <a:cs typeface="Arial"/>
                <a:sym typeface="Arial"/>
                <a:hlinkClick r:id="rId5"/>
              </a:rPr>
              <a:t>https://www.forbes.com/sites/laurencebradford/2018/09/06/8-real-challenges-data-scientists-face/#4cce51d66d99</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brennonborbon. (2017, December 16). *Creating simple world maps in ggplot2 for beginners.* Retrieved from https://brennonborbon.wordpress.com/2017/12/16/creating-simple-world-maps-in-ggplot2/</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Buranyi, S. (2017, June 27). </a:t>
            </a:r>
            <a:r>
              <a:rPr lang="en" sz="1100" i="1">
                <a:latin typeface="Arial"/>
                <a:ea typeface="Arial"/>
                <a:cs typeface="Arial"/>
                <a:sym typeface="Arial"/>
              </a:rPr>
              <a:t>Is the staggeringly profitable business of scientific publishing bad for science?</a:t>
            </a:r>
            <a:r>
              <a:rPr lang="en" sz="1100">
                <a:latin typeface="Arial"/>
                <a:ea typeface="Arial"/>
                <a:cs typeface="Arial"/>
                <a:sym typeface="Arial"/>
              </a:rPr>
              <a:t> Retrieved from </a:t>
            </a:r>
            <a:r>
              <a:rPr lang="en" sz="1100" u="sng">
                <a:solidFill>
                  <a:srgbClr val="1155CC"/>
                </a:solidFill>
                <a:latin typeface="Arial"/>
                <a:ea typeface="Arial"/>
                <a:cs typeface="Arial"/>
                <a:sym typeface="Arial"/>
                <a:hlinkClick r:id="rId6"/>
              </a:rPr>
              <a:t>https://www.theguardian.com/science/2017/jun/27/profitable-business-scientific-publishing-bad-for-science</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160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1600"/>
              </a:spcBef>
              <a:spcAft>
                <a:spcPts val="1600"/>
              </a:spcAft>
              <a:buNone/>
            </a:pPr>
            <a:endParaRPr sz="1100">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8"/>
          <p:cNvSpPr txBox="1">
            <a:spLocks noGrp="1"/>
          </p:cNvSpPr>
          <p:nvPr>
            <p:ph type="title"/>
          </p:nvPr>
        </p:nvSpPr>
        <p:spPr>
          <a:xfrm>
            <a:off x="2400250" y="482425"/>
            <a:ext cx="6321600" cy="6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(cont.)</a:t>
            </a:r>
            <a:endParaRPr/>
          </a:p>
        </p:txBody>
      </p:sp>
      <p:sp>
        <p:nvSpPr>
          <p:cNvPr id="679" name="Google Shape;679;p108"/>
          <p:cNvSpPr txBox="1">
            <a:spLocks noGrp="1"/>
          </p:cNvSpPr>
          <p:nvPr>
            <p:ph type="body" idx="1"/>
          </p:nvPr>
        </p:nvSpPr>
        <p:spPr>
          <a:xfrm>
            <a:off x="2400250" y="1009400"/>
            <a:ext cx="6375900" cy="372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latin typeface="Arial"/>
                <a:ea typeface="Arial"/>
                <a:cs typeface="Arial"/>
                <a:sym typeface="Arial"/>
              </a:rPr>
              <a:t>Cairns, M. (2018, January). </a:t>
            </a:r>
            <a:r>
              <a:rPr lang="en" sz="1100" i="1">
                <a:latin typeface="Arial"/>
                <a:ea typeface="Arial"/>
                <a:cs typeface="Arial"/>
                <a:sym typeface="Arial"/>
              </a:rPr>
              <a:t>Market survey of ERP and CMS software solutions for publishing companies - 2018</a:t>
            </a:r>
            <a:r>
              <a:rPr lang="en" sz="1100">
                <a:latin typeface="Arial"/>
                <a:ea typeface="Arial"/>
                <a:cs typeface="Arial"/>
                <a:sym typeface="Arial"/>
              </a:rPr>
              <a:t> [Report]</a:t>
            </a: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 sz="1100">
                <a:latin typeface="Arial"/>
                <a:ea typeface="Arial"/>
                <a:cs typeface="Arial"/>
                <a:sym typeface="Arial"/>
              </a:rPr>
              <a:t>Campfens, Y. (2019, January 15). </a:t>
            </a:r>
            <a:r>
              <a:rPr lang="en" sz="1100" i="1">
                <a:latin typeface="Arial"/>
                <a:ea typeface="Arial"/>
                <a:cs typeface="Arial"/>
                <a:sym typeface="Arial"/>
              </a:rPr>
              <a:t>Market research report: what has become of new entrants in research workflows and scholarly communication?</a:t>
            </a:r>
            <a:r>
              <a:rPr lang="en" sz="1100">
                <a:latin typeface="Arial"/>
                <a:ea typeface="Arial"/>
                <a:cs typeface="Arial"/>
                <a:sym typeface="Arial"/>
              </a:rPr>
              <a:t> [Whitepaper]. Retrieved from </a:t>
            </a:r>
            <a:r>
              <a:rPr lang="en" sz="1100" u="sng">
                <a:solidFill>
                  <a:srgbClr val="1155CC"/>
                </a:solidFill>
                <a:latin typeface="Arial"/>
                <a:ea typeface="Arial"/>
                <a:cs typeface="Arial"/>
                <a:sym typeface="Arial"/>
                <a:hlinkClick r:id="rId3"/>
              </a:rPr>
              <a:t>https://osf.io/a78zj/</a:t>
            </a: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 sz="1100">
                <a:latin typeface="Arial"/>
                <a:ea typeface="Arial"/>
                <a:cs typeface="Arial"/>
                <a:sym typeface="Arial"/>
              </a:rPr>
              <a:t>Ćirković, S. (2018, June).</a:t>
            </a:r>
            <a:r>
              <a:rPr lang="en" sz="1100" i="1">
                <a:latin typeface="Arial"/>
                <a:ea typeface="Arial"/>
                <a:cs typeface="Arial"/>
                <a:sym typeface="Arial"/>
              </a:rPr>
              <a:t> </a:t>
            </a:r>
            <a:r>
              <a:rPr lang="en" sz="1100">
                <a:latin typeface="Arial"/>
                <a:ea typeface="Arial"/>
                <a:cs typeface="Arial"/>
                <a:sym typeface="Arial"/>
              </a:rPr>
              <a:t>Grey literature--the chameleon of information resources. </a:t>
            </a:r>
            <a:r>
              <a:rPr lang="en" sz="1100" i="1">
                <a:latin typeface="Arial"/>
                <a:ea typeface="Arial"/>
                <a:cs typeface="Arial"/>
                <a:sym typeface="Arial"/>
              </a:rPr>
              <a:t>Infotheca</a:t>
            </a:r>
            <a:r>
              <a:rPr lang="en" sz="1100">
                <a:latin typeface="Arial"/>
                <a:ea typeface="Arial"/>
                <a:cs typeface="Arial"/>
                <a:sym typeface="Arial"/>
              </a:rPr>
              <a:t>, 18(1), 75-83. DOI 10.18485/infotheca.2018.18.1.5</a:t>
            </a: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 sz="1100">
                <a:latin typeface="Arial"/>
                <a:ea typeface="Arial"/>
                <a:cs typeface="Arial"/>
                <a:sym typeface="Arial"/>
              </a:rPr>
              <a:t>Gyrgorian, A. (2017, April 24). </a:t>
            </a:r>
            <a:r>
              <a:rPr lang="en" sz="1100" i="1">
                <a:latin typeface="Arial"/>
                <a:ea typeface="Arial"/>
                <a:cs typeface="Arial"/>
                <a:sym typeface="Arial"/>
              </a:rPr>
              <a:t>Text mining. Clustering analysis</a:t>
            </a:r>
            <a:r>
              <a:rPr lang="en" sz="1100">
                <a:latin typeface="Arial"/>
                <a:ea typeface="Arial"/>
                <a:cs typeface="Arial"/>
                <a:sym typeface="Arial"/>
              </a:rPr>
              <a:t>. Retrieved from </a:t>
            </a:r>
            <a:r>
              <a:rPr lang="en" sz="1100" u="sng">
                <a:solidFill>
                  <a:schemeClr val="hlink"/>
                </a:solidFill>
                <a:latin typeface="Arial"/>
                <a:ea typeface="Arial"/>
                <a:cs typeface="Arial"/>
                <a:sym typeface="Arial"/>
                <a:hlinkClick r:id="rId4"/>
              </a:rPr>
              <a:t>https://rstudio-pubs-static.s3.amazonaws.com/271085_3772c982c5664206aab04b842a04a761.html</a:t>
            </a: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 sz="1050">
                <a:solidFill>
                  <a:srgbClr val="333333"/>
                </a:solidFill>
                <a:highlight>
                  <a:srgbClr val="FFFFFF"/>
                </a:highlight>
                <a:latin typeface="Arial"/>
                <a:ea typeface="Arial"/>
                <a:cs typeface="Arial"/>
                <a:sym typeface="Arial"/>
              </a:rPr>
              <a:t>Henry, S., &amp; McInnes, B. (2017). Literature based discovery: models, methods, and trends. </a:t>
            </a:r>
            <a:r>
              <a:rPr lang="en" sz="1050" i="1">
                <a:solidFill>
                  <a:srgbClr val="333333"/>
                </a:solidFill>
                <a:latin typeface="Arial"/>
                <a:ea typeface="Arial"/>
                <a:cs typeface="Arial"/>
                <a:sym typeface="Arial"/>
              </a:rPr>
              <a:t>Journal of Biomedical Informatics</a:t>
            </a:r>
            <a:r>
              <a:rPr lang="en" sz="1050">
                <a:solidFill>
                  <a:srgbClr val="333333"/>
                </a:solidFill>
                <a:highlight>
                  <a:srgbClr val="FFFFFF"/>
                </a:highlight>
                <a:latin typeface="Arial"/>
                <a:ea typeface="Arial"/>
                <a:cs typeface="Arial"/>
                <a:sym typeface="Arial"/>
              </a:rPr>
              <a:t>, 74 (20-32). doi: 10.1016/j.jbi.2017.08.011</a:t>
            </a: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r>
              <a:rPr lang="en" sz="1100">
                <a:latin typeface="Arial"/>
                <a:ea typeface="Arial"/>
                <a:cs typeface="Arial"/>
                <a:sym typeface="Arial"/>
              </a:rPr>
              <a:t>Jones, T. (2019, March 21). </a:t>
            </a:r>
            <a:r>
              <a:rPr lang="en" sz="1100" i="1">
                <a:latin typeface="Arial"/>
                <a:ea typeface="Arial"/>
                <a:cs typeface="Arial"/>
                <a:sym typeface="Arial"/>
              </a:rPr>
              <a:t>5. Document summarization</a:t>
            </a:r>
            <a:r>
              <a:rPr lang="en" sz="1100">
                <a:latin typeface="Arial"/>
                <a:ea typeface="Arial"/>
                <a:cs typeface="Arial"/>
                <a:sym typeface="Arial"/>
              </a:rPr>
              <a:t>. Retrieved from https://cran.r-project.org/web/packages/textmineR/vignettes/e_doc_summarization.html </a:t>
            </a:r>
            <a:endParaRPr sz="1100">
              <a:latin typeface="Arial"/>
              <a:ea typeface="Arial"/>
              <a:cs typeface="Arial"/>
              <a:sym typeface="Arial"/>
            </a:endParaRPr>
          </a:p>
          <a:p>
            <a:pPr marL="0" lvl="0" indent="0" algn="l" rtl="0">
              <a:lnSpc>
                <a:spcPct val="115000"/>
              </a:lnSpc>
              <a:spcBef>
                <a:spcPts val="0"/>
              </a:spcBef>
              <a:spcAft>
                <a:spcPts val="0"/>
              </a:spcAft>
              <a:buClr>
                <a:schemeClr val="dk2"/>
              </a:buClr>
              <a:buSzPts val="1100"/>
              <a:buFont typeface="Arial"/>
              <a:buNone/>
            </a:pPr>
            <a:endParaRPr sz="1100">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9"/>
          <p:cNvSpPr txBox="1">
            <a:spLocks noGrp="1"/>
          </p:cNvSpPr>
          <p:nvPr>
            <p:ph type="title"/>
          </p:nvPr>
        </p:nvSpPr>
        <p:spPr>
          <a:xfrm>
            <a:off x="2385425" y="449775"/>
            <a:ext cx="6321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(cont.)</a:t>
            </a:r>
            <a:endParaRPr/>
          </a:p>
        </p:txBody>
      </p:sp>
      <p:sp>
        <p:nvSpPr>
          <p:cNvPr id="685" name="Google Shape;685;p109"/>
          <p:cNvSpPr txBox="1">
            <a:spLocks noGrp="1"/>
          </p:cNvSpPr>
          <p:nvPr>
            <p:ph type="body" idx="1"/>
          </p:nvPr>
        </p:nvSpPr>
        <p:spPr>
          <a:xfrm>
            <a:off x="2385425" y="955050"/>
            <a:ext cx="6375900" cy="37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Jones, T. (2019, March 21). </a:t>
            </a:r>
            <a:r>
              <a:rPr lang="en" sz="1100" i="1">
                <a:latin typeface="Arial"/>
                <a:ea typeface="Arial"/>
                <a:cs typeface="Arial"/>
                <a:sym typeface="Arial"/>
              </a:rPr>
              <a:t>6. Document clustering</a:t>
            </a:r>
            <a:r>
              <a:rPr lang="en" sz="1100">
                <a:latin typeface="Arial"/>
                <a:ea typeface="Arial"/>
                <a:cs typeface="Arial"/>
                <a:sym typeface="Arial"/>
              </a:rPr>
              <a:t>. Retrieved from </a:t>
            </a:r>
            <a:r>
              <a:rPr lang="en" sz="1100" u="sng">
                <a:solidFill>
                  <a:schemeClr val="hlink"/>
                </a:solidFill>
                <a:latin typeface="Arial"/>
                <a:ea typeface="Arial"/>
                <a:cs typeface="Arial"/>
                <a:sym typeface="Arial"/>
                <a:hlinkClick r:id="rId3"/>
              </a:rPr>
              <a:t>https://cran.r-project.org/web/packages/textmineR/vignettes/b_document_clustering.html</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Jones, T. (2019, March 21). </a:t>
            </a:r>
            <a:r>
              <a:rPr lang="en" sz="1100" i="1">
                <a:latin typeface="Arial"/>
                <a:ea typeface="Arial"/>
                <a:cs typeface="Arial"/>
                <a:sym typeface="Arial"/>
              </a:rPr>
              <a:t>3. Topic modeling</a:t>
            </a:r>
            <a:r>
              <a:rPr lang="en" sz="1100">
                <a:latin typeface="Arial"/>
                <a:ea typeface="Arial"/>
                <a:cs typeface="Arial"/>
                <a:sym typeface="Arial"/>
              </a:rPr>
              <a:t>. Retrieved from https://cran.r-project.org/web/packages/textmineR/vignettes/c_topic_modeling.html</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Makar, A. (2018). </a:t>
            </a:r>
            <a:r>
              <a:rPr lang="en" sz="1100" i="1">
                <a:latin typeface="Arial"/>
                <a:ea typeface="Arial"/>
                <a:cs typeface="Arial"/>
                <a:sym typeface="Arial"/>
              </a:rPr>
              <a:t>Develop a project scope statement with MindGenius. </a:t>
            </a:r>
            <a:r>
              <a:rPr lang="en" sz="1100">
                <a:latin typeface="Arial"/>
                <a:ea typeface="Arial"/>
                <a:cs typeface="Arial"/>
                <a:sym typeface="Arial"/>
              </a:rPr>
              <a:t>Retreived from </a:t>
            </a:r>
            <a:r>
              <a:rPr lang="en" sz="1100" u="sng">
                <a:solidFill>
                  <a:schemeClr val="hlink"/>
                </a:solidFill>
                <a:latin typeface="Arial"/>
                <a:ea typeface="Arial"/>
                <a:cs typeface="Arial"/>
                <a:sym typeface="Arial"/>
                <a:hlinkClick r:id="rId4"/>
              </a:rPr>
              <a:t>https://www.mindgenius.com/how-to-guides/project-scope-statement.aspx</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1600"/>
              </a:spcBef>
              <a:spcAft>
                <a:spcPts val="0"/>
              </a:spcAft>
              <a:buClr>
                <a:schemeClr val="dk2"/>
              </a:buClr>
              <a:buSzPts val="1100"/>
              <a:buFont typeface="Arial"/>
              <a:buNone/>
            </a:pPr>
            <a:r>
              <a:rPr lang="en" sz="1100">
                <a:latin typeface="Arial"/>
                <a:ea typeface="Arial"/>
                <a:cs typeface="Arial"/>
                <a:sym typeface="Arial"/>
              </a:rPr>
              <a:t>National Center for Science and Engineering Statistics. (2017, October). </a:t>
            </a:r>
            <a:r>
              <a:rPr lang="en" sz="1100" i="1">
                <a:latin typeface="Arial"/>
                <a:ea typeface="Arial"/>
                <a:cs typeface="Arial"/>
                <a:sym typeface="Arial"/>
              </a:rPr>
              <a:t>Science and engineering publication output trends. </a:t>
            </a:r>
            <a:r>
              <a:rPr lang="en" sz="1100">
                <a:latin typeface="Arial"/>
                <a:ea typeface="Arial"/>
                <a:cs typeface="Arial"/>
                <a:sym typeface="Arial"/>
              </a:rPr>
              <a:t>Retrieved from </a:t>
            </a:r>
            <a:r>
              <a:rPr lang="en" sz="1100" u="sng">
                <a:solidFill>
                  <a:srgbClr val="954F72"/>
                </a:solidFill>
                <a:latin typeface="Arial"/>
                <a:ea typeface="Arial"/>
                <a:cs typeface="Arial"/>
                <a:sym typeface="Arial"/>
                <a:hlinkClick r:id="rId5"/>
              </a:rPr>
              <a:t>https://www.nsf.gov/statistics/2018/nsf18300/nsf18300.pdf</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The New York Academy of Medicine. (n.d.). </a:t>
            </a:r>
            <a:r>
              <a:rPr lang="en" sz="1100" i="1">
                <a:latin typeface="Arial"/>
                <a:ea typeface="Arial"/>
                <a:cs typeface="Arial"/>
                <a:sym typeface="Arial"/>
              </a:rPr>
              <a:t>What is grey literature?</a:t>
            </a:r>
            <a:r>
              <a:rPr lang="en" sz="1100">
                <a:latin typeface="Arial"/>
                <a:ea typeface="Arial"/>
                <a:cs typeface="Arial"/>
                <a:sym typeface="Arial"/>
              </a:rPr>
              <a:t> Retrieved from  </a:t>
            </a:r>
            <a:r>
              <a:rPr lang="en" sz="1100" u="sng">
                <a:solidFill>
                  <a:srgbClr val="1155CC"/>
                </a:solidFill>
                <a:latin typeface="Arial"/>
                <a:ea typeface="Arial"/>
                <a:cs typeface="Arial"/>
                <a:sym typeface="Arial"/>
                <a:hlinkClick r:id="rId6"/>
              </a:rPr>
              <a:t>http://www.greylit.org/about</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Open Society Foundations. (2018, September). </a:t>
            </a:r>
            <a:r>
              <a:rPr lang="en" sz="1100" i="1">
                <a:latin typeface="Arial"/>
                <a:ea typeface="Arial"/>
                <a:cs typeface="Arial"/>
                <a:sym typeface="Arial"/>
              </a:rPr>
              <a:t>What is ‘Open Access’?</a:t>
            </a:r>
            <a:r>
              <a:rPr lang="en" sz="1100">
                <a:latin typeface="Arial"/>
                <a:ea typeface="Arial"/>
                <a:cs typeface="Arial"/>
                <a:sym typeface="Arial"/>
              </a:rPr>
              <a:t> Retrieved from </a:t>
            </a:r>
            <a:r>
              <a:rPr lang="en" sz="1100" u="sng">
                <a:solidFill>
                  <a:srgbClr val="1155CC"/>
                </a:solidFill>
                <a:latin typeface="Arial"/>
                <a:ea typeface="Arial"/>
                <a:cs typeface="Arial"/>
                <a:sym typeface="Arial"/>
                <a:hlinkClick r:id="rId7"/>
              </a:rPr>
              <a:t>https://www.opensocietyfoundations.org/explainers/what-open-access</a:t>
            </a:r>
            <a:r>
              <a:rPr lang="en" sz="1100">
                <a:latin typeface="Arial"/>
                <a:ea typeface="Arial"/>
                <a:cs typeface="Arial"/>
                <a:sym typeface="Arial"/>
              </a:rPr>
              <a:t> ORCID. (n.d.). </a:t>
            </a:r>
            <a:r>
              <a:rPr lang="en" sz="1100" i="1">
                <a:latin typeface="Arial"/>
                <a:ea typeface="Arial"/>
                <a:cs typeface="Arial"/>
                <a:sym typeface="Arial"/>
              </a:rPr>
              <a:t>What is ORCID</a:t>
            </a:r>
            <a:r>
              <a:rPr lang="en" sz="1100">
                <a:latin typeface="Arial"/>
                <a:ea typeface="Arial"/>
                <a:cs typeface="Arial"/>
                <a:sym typeface="Arial"/>
              </a:rPr>
              <a:t>. Retrieved from</a:t>
            </a:r>
            <a:r>
              <a:rPr lang="en" sz="1100">
                <a:uFill>
                  <a:noFill/>
                </a:uFill>
                <a:latin typeface="Arial"/>
                <a:ea typeface="Arial"/>
                <a:cs typeface="Arial"/>
                <a:sym typeface="Arial"/>
                <a:hlinkClick r:id="rId8"/>
              </a:rPr>
              <a:t> </a:t>
            </a:r>
            <a:r>
              <a:rPr lang="en" sz="1100" u="sng">
                <a:solidFill>
                  <a:schemeClr val="hlink"/>
                </a:solidFill>
                <a:latin typeface="Arial"/>
                <a:ea typeface="Arial"/>
                <a:cs typeface="Arial"/>
                <a:sym typeface="Arial"/>
                <a:hlinkClick r:id="rId8"/>
              </a:rPr>
              <a:t>https://orcid.org/about</a:t>
            </a:r>
            <a:endParaRPr sz="1100">
              <a:latin typeface="Arial"/>
              <a:ea typeface="Arial"/>
              <a:cs typeface="Arial"/>
              <a:sym typeface="Arial"/>
            </a:endParaRPr>
          </a:p>
          <a:p>
            <a:pPr marL="0" lvl="0" indent="0" algn="l" rtl="0">
              <a:spcBef>
                <a:spcPts val="1600"/>
              </a:spcBef>
              <a:spcAft>
                <a:spcPts val="0"/>
              </a:spcAft>
              <a:buClr>
                <a:schemeClr val="dk2"/>
              </a:buClr>
              <a:buSzPts val="1100"/>
              <a:buFont typeface="Arial"/>
              <a:buNone/>
            </a:pPr>
            <a:endParaRPr sz="1100">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(cont.)</a:t>
            </a:r>
            <a:endParaRPr/>
          </a:p>
        </p:txBody>
      </p:sp>
      <p:sp>
        <p:nvSpPr>
          <p:cNvPr id="691" name="Google Shape;691;p110"/>
          <p:cNvSpPr txBox="1">
            <a:spLocks noGrp="1"/>
          </p:cNvSpPr>
          <p:nvPr>
            <p:ph type="body" idx="1"/>
          </p:nvPr>
        </p:nvSpPr>
        <p:spPr>
          <a:xfrm>
            <a:off x="2410100" y="1128750"/>
            <a:ext cx="6375900" cy="3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Piowar, H., </a:t>
            </a:r>
            <a:r>
              <a:rPr lang="en" sz="1100" i="1">
                <a:latin typeface="Arial"/>
                <a:ea typeface="Arial"/>
                <a:cs typeface="Arial"/>
                <a:sym typeface="Arial"/>
              </a:rPr>
              <a:t>et al</a:t>
            </a:r>
            <a:r>
              <a:rPr lang="en" sz="1100">
                <a:latin typeface="Arial"/>
                <a:ea typeface="Arial"/>
                <a:cs typeface="Arial"/>
                <a:sym typeface="Arial"/>
              </a:rPr>
              <a:t>. (2018, February 13). The state of OA: a large-scale analysis of the prevalence and impact of Open Access articles</a:t>
            </a:r>
            <a:r>
              <a:rPr lang="en" sz="1100" i="1">
                <a:latin typeface="Arial"/>
                <a:ea typeface="Arial"/>
                <a:cs typeface="Arial"/>
                <a:sym typeface="Arial"/>
              </a:rPr>
              <a:t>. </a:t>
            </a:r>
            <a:r>
              <a:rPr lang="en" sz="1100">
                <a:latin typeface="Arial"/>
                <a:ea typeface="Arial"/>
                <a:cs typeface="Arial"/>
                <a:sym typeface="Arial"/>
              </a:rPr>
              <a:t>PeerJ, 6:e4375; DOI 10.7717/peerj.4375</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Pistoia Alliance. (2018, October 9). </a:t>
            </a:r>
            <a:r>
              <a:rPr lang="en" sz="1100" i="1">
                <a:latin typeface="Arial"/>
                <a:ea typeface="Arial"/>
                <a:cs typeface="Arial"/>
                <a:sym typeface="Arial"/>
              </a:rPr>
              <a:t>Pistoia Alliance Centre of Excellence for AI/ML in Life Sciences Workshop &amp; Datathon Launch. </a:t>
            </a:r>
            <a:r>
              <a:rPr lang="en" sz="1100">
                <a:latin typeface="Arial"/>
                <a:ea typeface="Arial"/>
                <a:cs typeface="Arial"/>
                <a:sym typeface="Arial"/>
              </a:rPr>
              <a:t>Workshop held in Boston, MA.</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Tollefson, J. (2018, January 18). </a:t>
            </a:r>
            <a:r>
              <a:rPr lang="en" sz="1100" i="1">
                <a:latin typeface="Arial"/>
                <a:ea typeface="Arial"/>
                <a:cs typeface="Arial"/>
                <a:sym typeface="Arial"/>
              </a:rPr>
              <a:t>China declared world’s largest producer of scientific articles. </a:t>
            </a:r>
            <a:r>
              <a:rPr lang="en" sz="1100">
                <a:latin typeface="Arial"/>
                <a:ea typeface="Arial"/>
                <a:cs typeface="Arial"/>
                <a:sym typeface="Arial"/>
              </a:rPr>
              <a:t>Retrieved from </a:t>
            </a:r>
            <a:r>
              <a:rPr lang="en" sz="1100" u="sng">
                <a:solidFill>
                  <a:srgbClr val="954F72"/>
                </a:solidFill>
                <a:latin typeface="Arial"/>
                <a:ea typeface="Arial"/>
                <a:cs typeface="Arial"/>
                <a:sym typeface="Arial"/>
                <a:hlinkClick r:id="rId3"/>
              </a:rPr>
              <a:t>https://www.nature.com/articles/d41586-018-00927-4</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U.S. National Library of Medicine. (n.d.). </a:t>
            </a:r>
            <a:r>
              <a:rPr lang="en" sz="1100" i="1">
                <a:latin typeface="Arial"/>
                <a:ea typeface="Arial"/>
                <a:cs typeface="Arial"/>
                <a:sym typeface="Arial"/>
              </a:rPr>
              <a:t>Pubmed</a:t>
            </a:r>
            <a:r>
              <a:rPr lang="en" sz="1100">
                <a:latin typeface="Arial"/>
                <a:ea typeface="Arial"/>
                <a:cs typeface="Arial"/>
                <a:sym typeface="Arial"/>
              </a:rPr>
              <a:t> [Website]. Retrieved from </a:t>
            </a:r>
            <a:r>
              <a:rPr lang="en" sz="1100" u="sng">
                <a:solidFill>
                  <a:srgbClr val="1155CC"/>
                </a:solidFill>
                <a:latin typeface="Arial"/>
                <a:ea typeface="Arial"/>
                <a:cs typeface="Arial"/>
                <a:sym typeface="Arial"/>
                <a:hlinkClick r:id="rId4"/>
              </a:rPr>
              <a:t>https://www.ncbi.nlm.nih.gov/pubmed/</a:t>
            </a: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2"/>
              </a:buClr>
              <a:buSzPts val="1100"/>
              <a:buFont typeface="Arial"/>
              <a:buNone/>
            </a:pPr>
            <a:r>
              <a:rPr lang="en" sz="1100">
                <a:latin typeface="Arial"/>
                <a:ea typeface="Arial"/>
                <a:cs typeface="Arial"/>
                <a:sym typeface="Arial"/>
              </a:rPr>
              <a:t>U.S. National Library of Medicine. (2016, 29 September). </a:t>
            </a:r>
            <a:r>
              <a:rPr lang="en" sz="1100" i="1">
                <a:latin typeface="Arial"/>
                <a:ea typeface="Arial"/>
                <a:cs typeface="Arial"/>
                <a:sym typeface="Arial"/>
              </a:rPr>
              <a:t>National library of medicine terms and conditions. </a:t>
            </a:r>
            <a:r>
              <a:rPr lang="en" sz="1100">
                <a:latin typeface="Arial"/>
                <a:ea typeface="Arial"/>
                <a:cs typeface="Arial"/>
                <a:sym typeface="Arial"/>
              </a:rPr>
              <a:t>Retrieved from </a:t>
            </a:r>
            <a:r>
              <a:rPr lang="en" sz="1100" u="sng">
                <a:solidFill>
                  <a:srgbClr val="1155CC"/>
                </a:solidFill>
                <a:latin typeface="Arial"/>
                <a:ea typeface="Arial"/>
                <a:cs typeface="Arial"/>
                <a:sym typeface="Arial"/>
                <a:hlinkClick r:id="rId5"/>
              </a:rPr>
              <a:t>https://www.nlm.nih.gov/databases/download/terms_and_conditions.html</a:t>
            </a:r>
            <a:r>
              <a:rPr lang="en"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 sz="1100">
                <a:latin typeface="Arial"/>
                <a:ea typeface="Arial"/>
                <a:cs typeface="Arial"/>
                <a:sym typeface="Arial"/>
              </a:rPr>
              <a:t>U.S. National Library of Medicine. (2018, December 27). </a:t>
            </a:r>
            <a:r>
              <a:rPr lang="en" sz="1100" i="1">
                <a:latin typeface="Arial"/>
                <a:ea typeface="Arial"/>
                <a:cs typeface="Arial"/>
                <a:sym typeface="Arial"/>
              </a:rPr>
              <a:t>MEDLINE: description of the database. </a:t>
            </a:r>
            <a:r>
              <a:rPr lang="en" sz="1100">
                <a:latin typeface="Arial"/>
                <a:ea typeface="Arial"/>
                <a:cs typeface="Arial"/>
                <a:sym typeface="Arial"/>
              </a:rPr>
              <a:t>Retrieved from </a:t>
            </a:r>
            <a:r>
              <a:rPr lang="en" sz="1100" u="sng">
                <a:solidFill>
                  <a:srgbClr val="1155CC"/>
                </a:solidFill>
                <a:latin typeface="Arial"/>
                <a:ea typeface="Arial"/>
                <a:cs typeface="Arial"/>
                <a:sym typeface="Arial"/>
                <a:hlinkClick r:id="rId6"/>
              </a:rPr>
              <a:t>https://www.nlm.nih.gov/bsd/medline.html</a:t>
            </a:r>
            <a:r>
              <a:rPr lang="en" sz="1100">
                <a:latin typeface="Arial"/>
                <a:ea typeface="Arial"/>
                <a:cs typeface="Arial"/>
                <a:sym typeface="Arial"/>
              </a:rPr>
              <a:t> </a:t>
            </a:r>
            <a:endParaRPr sz="11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1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(cont.)</a:t>
            </a:r>
            <a:endParaRPr/>
          </a:p>
        </p:txBody>
      </p:sp>
      <p:sp>
        <p:nvSpPr>
          <p:cNvPr id="697" name="Google Shape;697;p111"/>
          <p:cNvSpPr txBox="1">
            <a:spLocks noGrp="1"/>
          </p:cNvSpPr>
          <p:nvPr>
            <p:ph type="body" idx="1"/>
          </p:nvPr>
        </p:nvSpPr>
        <p:spPr>
          <a:xfrm>
            <a:off x="2410100" y="1128750"/>
            <a:ext cx="6375900" cy="3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Arial"/>
                <a:ea typeface="Arial"/>
                <a:cs typeface="Arial"/>
                <a:sym typeface="Arial"/>
              </a:rPr>
              <a:t>U.S. National Library of Medicine. (2018, December 20). </a:t>
            </a:r>
            <a:r>
              <a:rPr lang="en" sz="1100" i="1">
                <a:latin typeface="Arial"/>
                <a:ea typeface="Arial"/>
                <a:cs typeface="Arial"/>
                <a:sym typeface="Arial"/>
              </a:rPr>
              <a:t>Welcome to medical subject headings!</a:t>
            </a:r>
            <a:r>
              <a:rPr lang="en" sz="1100">
                <a:latin typeface="Arial"/>
                <a:ea typeface="Arial"/>
                <a:cs typeface="Arial"/>
                <a:sym typeface="Arial"/>
              </a:rPr>
              <a:t> Retrieved from </a:t>
            </a:r>
            <a:r>
              <a:rPr lang="en" sz="1100" u="sng">
                <a:solidFill>
                  <a:srgbClr val="1155CC"/>
                </a:solidFill>
                <a:latin typeface="Arial"/>
                <a:ea typeface="Arial"/>
                <a:cs typeface="Arial"/>
                <a:sym typeface="Arial"/>
                <a:hlinkClick r:id="rId3"/>
              </a:rPr>
              <a:t>https://www.nlm.nih.gov/mesh/meshhome.html</a:t>
            </a:r>
            <a:r>
              <a:rPr lang="en" sz="1100">
                <a:latin typeface="Arial"/>
                <a:ea typeface="Arial"/>
                <a:cs typeface="Arial"/>
                <a:sym typeface="Arial"/>
              </a:rPr>
              <a:t>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Analysis Opportunities</a:t>
            </a:r>
            <a:endParaRPr/>
          </a:p>
        </p:txBody>
      </p:sp>
      <p:sp>
        <p:nvSpPr>
          <p:cNvPr id="183" name="Google Shape;183;p33"/>
          <p:cNvSpPr txBox="1">
            <a:spLocks noGrp="1"/>
          </p:cNvSpPr>
          <p:nvPr>
            <p:ph type="body" idx="1"/>
          </p:nvPr>
        </p:nvSpPr>
        <p:spPr>
          <a:xfrm>
            <a:off x="2410100" y="1211350"/>
            <a:ext cx="6321600" cy="3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project leaves many questions unanswered, creating opportunities for additional research.</a:t>
            </a:r>
            <a:endParaRPr/>
          </a:p>
          <a:p>
            <a:pPr marL="457200" lvl="0" indent="-342900" algn="l" rtl="0">
              <a:spcBef>
                <a:spcPts val="1600"/>
              </a:spcBef>
              <a:spcAft>
                <a:spcPts val="0"/>
              </a:spcAft>
              <a:buSzPts val="1800"/>
              <a:buChar char="●"/>
            </a:pPr>
            <a:r>
              <a:rPr lang="en" i="1"/>
              <a:t>How can these methods be scaled beyond a small set of articles (i.e. the full, 29 million article set from MEDLINE)?</a:t>
            </a:r>
            <a:endParaRPr i="1"/>
          </a:p>
          <a:p>
            <a:pPr marL="457200" lvl="0" indent="-342900" algn="l" rtl="0">
              <a:spcBef>
                <a:spcPts val="0"/>
              </a:spcBef>
              <a:spcAft>
                <a:spcPts val="0"/>
              </a:spcAft>
              <a:buSzPts val="1800"/>
              <a:buChar char="●"/>
            </a:pPr>
            <a:r>
              <a:rPr lang="en" i="1"/>
              <a:t>Can we train a model to predict the MeSH heading for an unlabeled article?</a:t>
            </a:r>
            <a:endParaRPr i="1"/>
          </a:p>
          <a:p>
            <a:pPr marL="457200" lvl="0" indent="-342900" algn="l" rtl="0">
              <a:spcBef>
                <a:spcPts val="0"/>
              </a:spcBef>
              <a:spcAft>
                <a:spcPts val="0"/>
              </a:spcAft>
              <a:buSzPts val="1800"/>
              <a:buChar char="●"/>
            </a:pPr>
            <a:r>
              <a:rPr lang="en" i="1"/>
              <a:t>How can we better resolve entities such as authors and institutions?</a:t>
            </a:r>
            <a:endParaRPr i="1"/>
          </a:p>
          <a:p>
            <a:pPr marL="457200" lvl="0" indent="-342900" algn="l" rtl="0">
              <a:spcBef>
                <a:spcPts val="0"/>
              </a:spcBef>
              <a:spcAft>
                <a:spcPts val="0"/>
              </a:spcAft>
              <a:buSzPts val="1800"/>
              <a:buChar char="●"/>
            </a:pPr>
            <a:r>
              <a:rPr lang="en" i="1"/>
              <a:t>Which topics are receiving the most funding?</a:t>
            </a:r>
            <a:endParaRPr i="1"/>
          </a:p>
          <a:p>
            <a:pPr marL="457200" lvl="0" indent="-342900" algn="l" rtl="0">
              <a:spcBef>
                <a:spcPts val="0"/>
              </a:spcBef>
              <a:spcAft>
                <a:spcPts val="0"/>
              </a:spcAft>
              <a:buSzPts val="1800"/>
              <a:buChar char="●"/>
            </a:pPr>
            <a:r>
              <a:rPr lang="en" i="1"/>
              <a:t>Will this analysis work in other disciplines?</a:t>
            </a:r>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10492</Words>
  <Application>Microsoft Macintosh PowerPoint</Application>
  <PresentationFormat>On-screen Show (16:9)</PresentationFormat>
  <Paragraphs>742</Paragraphs>
  <Slides>87</Slides>
  <Notes>87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87</vt:i4>
      </vt:variant>
    </vt:vector>
  </HeadingPairs>
  <TitlesOfParts>
    <vt:vector size="95" baseType="lpstr">
      <vt:lpstr>Arial</vt:lpstr>
      <vt:lpstr>Courier New</vt:lpstr>
      <vt:lpstr>Lato Light</vt:lpstr>
      <vt:lpstr>Raleway</vt:lpstr>
      <vt:lpstr>Lato</vt:lpstr>
      <vt:lpstr>Times New Roman</vt:lpstr>
      <vt:lpstr>Swiss</vt:lpstr>
      <vt:lpstr>Swiss</vt:lpstr>
      <vt:lpstr>Engineering Knowledge from the Published Medical Literature Applying Natural Language Processing Methods to a Corpus of Castleman Disease Articles</vt:lpstr>
      <vt:lpstr>PowerPoint Presentation</vt:lpstr>
      <vt:lpstr>Table of Contents</vt:lpstr>
      <vt:lpstr>Recommended Reading Path</vt:lpstr>
      <vt:lpstr>Executive Summary</vt:lpstr>
      <vt:lpstr>Summary of Project and Findings</vt:lpstr>
      <vt:lpstr>Summary of Work</vt:lpstr>
      <vt:lpstr>Actionable Opportunity</vt:lpstr>
      <vt:lpstr>Future Analysis Opportunities</vt:lpstr>
      <vt:lpstr>Explanation of Deliverables</vt:lpstr>
      <vt:lpstr>Project Deliverables</vt:lpstr>
      <vt:lpstr>How to Read This Presentation</vt:lpstr>
      <vt:lpstr>Project Context</vt:lpstr>
      <vt:lpstr>Area of Interest</vt:lpstr>
      <vt:lpstr>Industry Context</vt:lpstr>
      <vt:lpstr>PowerPoint Presentation</vt:lpstr>
      <vt:lpstr>Industry Challenges</vt:lpstr>
      <vt:lpstr>Problem Space</vt:lpstr>
      <vt:lpstr>Problem Statement 1</vt:lpstr>
      <vt:lpstr>Problem Statement 2</vt:lpstr>
      <vt:lpstr>Problem Statement 3</vt:lpstr>
      <vt:lpstr>Hypotheses</vt:lpstr>
      <vt:lpstr>Goal</vt:lpstr>
      <vt:lpstr>Objectives</vt:lpstr>
      <vt:lpstr>Key Questions &amp; Topics</vt:lpstr>
      <vt:lpstr>Project Plan</vt:lpstr>
      <vt:lpstr>Overview of Project Plan</vt:lpstr>
      <vt:lpstr>Project Scope</vt:lpstr>
      <vt:lpstr>Project Deliverables</vt:lpstr>
      <vt:lpstr>Project Boundaries</vt:lpstr>
      <vt:lpstr>Project Constraints</vt:lpstr>
      <vt:lpstr>User Acceptance Criteria</vt:lpstr>
      <vt:lpstr>Project Phases</vt:lpstr>
      <vt:lpstr>Exploratory Analysis</vt:lpstr>
      <vt:lpstr>The Data</vt:lpstr>
      <vt:lpstr>Data - Overview</vt:lpstr>
      <vt:lpstr>Data - Castleman Disease</vt:lpstr>
      <vt:lpstr>Data - Challenges</vt:lpstr>
      <vt:lpstr>Data - Clean-up &amp; Manipulation</vt:lpstr>
      <vt:lpstr>Exploring the Castleman Disease Literature</vt:lpstr>
      <vt:lpstr>When, in which journals, and where, is publishing on Castleman Disease occurring?</vt:lpstr>
      <vt:lpstr>Most research done this century</vt:lpstr>
      <vt:lpstr>US, UK hematology journals are top</vt:lpstr>
      <vt:lpstr>Castleman research has global reach</vt:lpstr>
      <vt:lpstr>Who is publishing on Castleman Disease?</vt:lpstr>
      <vt:lpstr>Who are the top authors?</vt:lpstr>
      <vt:lpstr>Who published with whom?</vt:lpstr>
      <vt:lpstr>Casper is  connected</vt:lpstr>
      <vt:lpstr>Which institutes are active?</vt:lpstr>
      <vt:lpstr>Not Making Connections</vt:lpstr>
      <vt:lpstr>Making Connections</vt:lpstr>
      <vt:lpstr>What’s in a name?</vt:lpstr>
      <vt:lpstr>Who is funding research on Castleman Disease?</vt:lpstr>
      <vt:lpstr>Who is funding the research?</vt:lpstr>
      <vt:lpstr>What licenses govern published articles on Castleman Disease?</vt:lpstr>
      <vt:lpstr>Research is not openly accessible</vt:lpstr>
      <vt:lpstr>What are the most influential articles on Castleman Disease?</vt:lpstr>
      <vt:lpstr>Which articles are cited the most?</vt:lpstr>
      <vt:lpstr>Citations of the 5 Most-Cited Articles</vt:lpstr>
      <vt:lpstr>Most-cited research is also recent work</vt:lpstr>
      <vt:lpstr>What are the main topics discussed in the research?</vt:lpstr>
      <vt:lpstr>Topic Modeling</vt:lpstr>
      <vt:lpstr>Sum it up for me</vt:lpstr>
      <vt:lpstr>Hierarchical Clustering</vt:lpstr>
      <vt:lpstr>Terms in a cluster</vt:lpstr>
      <vt:lpstr>Finding the Optimal K</vt:lpstr>
      <vt:lpstr>Determining k for LDA</vt:lpstr>
      <vt:lpstr>Dunn’s Index</vt:lpstr>
      <vt:lpstr>Findings + Recommendations</vt:lpstr>
      <vt:lpstr>Review of Hypotheses</vt:lpstr>
      <vt:lpstr>Hypotheses in support of Problem Statement 1</vt:lpstr>
      <vt:lpstr>Hypotheses in support of Problem Statement 2</vt:lpstr>
      <vt:lpstr>Hypotheses in support of Problem Statement 3</vt:lpstr>
      <vt:lpstr>Recommendations</vt:lpstr>
      <vt:lpstr>Research Paths</vt:lpstr>
      <vt:lpstr>Research Path 1</vt:lpstr>
      <vt:lpstr>Research Path 2</vt:lpstr>
      <vt:lpstr>Future Research</vt:lpstr>
      <vt:lpstr>Future research</vt:lpstr>
      <vt:lpstr>Summary</vt:lpstr>
      <vt:lpstr>1-Page Take Home</vt:lpstr>
      <vt:lpstr>References</vt:lpstr>
      <vt:lpstr>References</vt:lpstr>
      <vt:lpstr>References (cont.)</vt:lpstr>
      <vt:lpstr>References (cont.)</vt:lpstr>
      <vt:lpstr>References (cont.)</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Knowledge from the Published Medical Literature Applying Natural Language Processing Methods to a Corpus of Castleman Disease Articles</dc:title>
  <cp:lastModifiedBy>Stephen</cp:lastModifiedBy>
  <cp:revision>2</cp:revision>
  <dcterms:modified xsi:type="dcterms:W3CDTF">2019-03-30T15:19:20Z</dcterms:modified>
</cp:coreProperties>
</file>